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5"/>
  </p:notesMasterIdLst>
  <p:sldIdLst>
    <p:sldId id="256" r:id="rId2"/>
    <p:sldId id="257" r:id="rId3"/>
    <p:sldId id="258" r:id="rId4"/>
    <p:sldId id="259" r:id="rId5"/>
    <p:sldId id="260" r:id="rId6"/>
    <p:sldId id="264" r:id="rId7"/>
    <p:sldId id="403" r:id="rId8"/>
    <p:sldId id="273" r:id="rId9"/>
    <p:sldId id="405" r:id="rId10"/>
    <p:sldId id="275" r:id="rId11"/>
    <p:sldId id="276" r:id="rId12"/>
    <p:sldId id="277" r:id="rId13"/>
    <p:sldId id="278" r:id="rId14"/>
    <p:sldId id="313" r:id="rId15"/>
    <p:sldId id="314" r:id="rId16"/>
    <p:sldId id="261" r:id="rId17"/>
    <p:sldId id="262" r:id="rId18"/>
    <p:sldId id="263" r:id="rId19"/>
    <p:sldId id="265" r:id="rId20"/>
    <p:sldId id="422" r:id="rId21"/>
    <p:sldId id="266" r:id="rId22"/>
    <p:sldId id="419" r:id="rId23"/>
    <p:sldId id="435" r:id="rId24"/>
    <p:sldId id="439" r:id="rId25"/>
    <p:sldId id="436" r:id="rId26"/>
    <p:sldId id="441" r:id="rId27"/>
    <p:sldId id="440" r:id="rId28"/>
    <p:sldId id="424" r:id="rId29"/>
    <p:sldId id="428" r:id="rId30"/>
    <p:sldId id="426" r:id="rId31"/>
    <p:sldId id="429" r:id="rId32"/>
    <p:sldId id="272" r:id="rId33"/>
    <p:sldId id="432" r:id="rId34"/>
    <p:sldId id="437" r:id="rId35"/>
    <p:sldId id="332" r:id="rId36"/>
    <p:sldId id="410" r:id="rId37"/>
    <p:sldId id="411" r:id="rId38"/>
    <p:sldId id="412" r:id="rId39"/>
    <p:sldId id="413" r:id="rId40"/>
    <p:sldId id="414" r:id="rId41"/>
    <p:sldId id="415" r:id="rId42"/>
    <p:sldId id="330" r:id="rId43"/>
    <p:sldId id="283" r:id="rId44"/>
    <p:sldId id="285" r:id="rId45"/>
    <p:sldId id="286" r:id="rId46"/>
    <p:sldId id="287" r:id="rId47"/>
    <p:sldId id="329" r:id="rId48"/>
    <p:sldId id="289" r:id="rId49"/>
    <p:sldId id="316" r:id="rId50"/>
    <p:sldId id="317" r:id="rId51"/>
    <p:sldId id="292" r:id="rId52"/>
    <p:sldId id="331" r:id="rId53"/>
    <p:sldId id="295" r:id="rId54"/>
    <p:sldId id="293" r:id="rId55"/>
    <p:sldId id="294" r:id="rId56"/>
    <p:sldId id="443" r:id="rId57"/>
    <p:sldId id="298" r:id="rId58"/>
    <p:sldId id="299" r:id="rId59"/>
    <p:sldId id="297" r:id="rId60"/>
    <p:sldId id="300" r:id="rId61"/>
    <p:sldId id="302" r:id="rId62"/>
    <p:sldId id="416" r:id="rId63"/>
    <p:sldId id="303" r:id="rId64"/>
    <p:sldId id="304" r:id="rId65"/>
    <p:sldId id="305" r:id="rId66"/>
    <p:sldId id="306" r:id="rId67"/>
    <p:sldId id="442" r:id="rId68"/>
    <p:sldId id="322" r:id="rId69"/>
    <p:sldId id="326" r:id="rId70"/>
    <p:sldId id="323" r:id="rId71"/>
    <p:sldId id="324" r:id="rId72"/>
    <p:sldId id="327" r:id="rId73"/>
    <p:sldId id="328" r:id="rId74"/>
  </p:sldIdLst>
  <p:sldSz cx="9144000" cy="6858000" type="screen4x3"/>
  <p:notesSz cx="6858000" cy="9144000"/>
  <p:embeddedFontLst>
    <p:embeddedFont>
      <p:font typeface="Calibri (MS)" panose="020B0604020202020204" charset="0"/>
      <p:regular r:id="rId76"/>
    </p:embeddedFont>
    <p:embeddedFont>
      <p:font typeface="Calibri (MS) Bold" panose="020B0604020202020204" charset="0"/>
      <p:regular r:id="rId77"/>
      <p:bold r:id="rId78"/>
    </p:embeddedFont>
    <p:embeddedFont>
      <p:font typeface="Calibri (MS) Bold Italics" panose="020B0604020202020204" charset="0"/>
      <p:regular r:id="rId79"/>
      <p:bold r:id="rId80"/>
      <p:italic r:id="rId81"/>
      <p:boldItalic r:id="rId82"/>
    </p:embeddedFont>
    <p:embeddedFont>
      <p:font typeface="Garamond" panose="02020404030301010803" pitchFamily="18"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B5A1C-FC98-3586-C132-A6477BE923CA}" v="284" dt="2025-04-25T16:12:02.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58" autoAdjust="0"/>
    <p:restoredTop sz="92026" autoAdjust="0"/>
  </p:normalViewPr>
  <p:slideViewPr>
    <p:cSldViewPr>
      <p:cViewPr varScale="1">
        <p:scale>
          <a:sx n="76" d="100"/>
          <a:sy n="76" d="100"/>
        </p:scale>
        <p:origin x="20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99" d="100"/>
          <a:sy n="99" d="100"/>
        </p:scale>
        <p:origin x="375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6E482-09C9-ED40-BF0D-2788EC315F69}" type="datetimeFigureOut">
              <a:rPr lang="en-US" smtClean="0"/>
              <a:t>4/29/2025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C1F7F-FB35-4145-829C-19740B8DA133}" type="slidenum">
              <a:rPr lang="en-US" smtClean="0"/>
              <a:t>‹#›</a:t>
            </a:fld>
            <a:endParaRPr lang="en-US"/>
          </a:p>
        </p:txBody>
      </p:sp>
    </p:spTree>
    <p:extLst>
      <p:ext uri="{BB962C8B-B14F-4D97-AF65-F5344CB8AC3E}">
        <p14:creationId xmlns:p14="http://schemas.microsoft.com/office/powerpoint/2010/main" val="258780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1</a:t>
            </a:fld>
            <a:endParaRPr lang="en-US"/>
          </a:p>
        </p:txBody>
      </p:sp>
    </p:spTree>
    <p:extLst>
      <p:ext uri="{BB962C8B-B14F-4D97-AF65-F5344CB8AC3E}">
        <p14:creationId xmlns:p14="http://schemas.microsoft.com/office/powerpoint/2010/main" val="122281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46e9a7b5f1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46e9a7b5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7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6e9a7b5f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46e9a7b5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46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4670219ce5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4670219ce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30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4d78fd0590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4d78fd059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50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46e9a7b5f1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46e9a7b5f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1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4d78fd0590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4d78fd059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8737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6e9a7b5f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6e9a7b5f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654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6EB22-D0BC-0C4B-9738-2ECEFF202BD8}" type="slidenum">
              <a:rPr lang="en-US" smtClean="0"/>
              <a:t>38</a:t>
            </a:fld>
            <a:endParaRPr lang="en-US" dirty="0"/>
          </a:p>
        </p:txBody>
      </p:sp>
    </p:spTree>
    <p:extLst>
      <p:ext uri="{BB962C8B-B14F-4D97-AF65-F5344CB8AC3E}">
        <p14:creationId xmlns:p14="http://schemas.microsoft.com/office/powerpoint/2010/main" val="285742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47</a:t>
            </a:fld>
            <a:endParaRPr lang="en-US"/>
          </a:p>
        </p:txBody>
      </p:sp>
    </p:spTree>
    <p:extLst>
      <p:ext uri="{BB962C8B-B14F-4D97-AF65-F5344CB8AC3E}">
        <p14:creationId xmlns:p14="http://schemas.microsoft.com/office/powerpoint/2010/main" val="2626601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50</a:t>
            </a:fld>
            <a:endParaRPr lang="en-US"/>
          </a:p>
        </p:txBody>
      </p:sp>
    </p:spTree>
    <p:extLst>
      <p:ext uri="{BB962C8B-B14F-4D97-AF65-F5344CB8AC3E}">
        <p14:creationId xmlns:p14="http://schemas.microsoft.com/office/powerpoint/2010/main" val="289864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2</a:t>
            </a:fld>
            <a:endParaRPr lang="en-US"/>
          </a:p>
        </p:txBody>
      </p:sp>
    </p:spTree>
    <p:extLst>
      <p:ext uri="{BB962C8B-B14F-4D97-AF65-F5344CB8AC3E}">
        <p14:creationId xmlns:p14="http://schemas.microsoft.com/office/powerpoint/2010/main" val="226996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53</a:t>
            </a:fld>
            <a:endParaRPr lang="en-US"/>
          </a:p>
        </p:txBody>
      </p:sp>
    </p:spTree>
    <p:extLst>
      <p:ext uri="{BB962C8B-B14F-4D97-AF65-F5344CB8AC3E}">
        <p14:creationId xmlns:p14="http://schemas.microsoft.com/office/powerpoint/2010/main" val="2033472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C1F7F-FB35-4145-829C-19740B8DA133}" type="slidenum">
              <a:rPr lang="en-US" smtClean="0"/>
              <a:t>60</a:t>
            </a:fld>
            <a:endParaRPr lang="en-US"/>
          </a:p>
        </p:txBody>
      </p:sp>
    </p:spTree>
    <p:extLst>
      <p:ext uri="{BB962C8B-B14F-4D97-AF65-F5344CB8AC3E}">
        <p14:creationId xmlns:p14="http://schemas.microsoft.com/office/powerpoint/2010/main" val="3519271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C1F7F-FB35-4145-829C-19740B8DA133}" type="slidenum">
              <a:rPr lang="en-US" smtClean="0"/>
              <a:t>63</a:t>
            </a:fld>
            <a:endParaRPr lang="en-US"/>
          </a:p>
        </p:txBody>
      </p:sp>
    </p:spTree>
    <p:extLst>
      <p:ext uri="{BB962C8B-B14F-4D97-AF65-F5344CB8AC3E}">
        <p14:creationId xmlns:p14="http://schemas.microsoft.com/office/powerpoint/2010/main" val="410128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6</a:t>
            </a:fld>
            <a:endParaRPr lang="en-US"/>
          </a:p>
        </p:txBody>
      </p:sp>
    </p:spTree>
    <p:extLst>
      <p:ext uri="{BB962C8B-B14F-4D97-AF65-F5344CB8AC3E}">
        <p14:creationId xmlns:p14="http://schemas.microsoft.com/office/powerpoint/2010/main" val="304874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7C1F7F-FB35-4145-829C-19740B8DA133}" type="slidenum">
              <a:rPr lang="en-US" smtClean="0"/>
              <a:t>8</a:t>
            </a:fld>
            <a:endParaRPr lang="en-US"/>
          </a:p>
        </p:txBody>
      </p:sp>
    </p:spTree>
    <p:extLst>
      <p:ext uri="{BB962C8B-B14F-4D97-AF65-F5344CB8AC3E}">
        <p14:creationId xmlns:p14="http://schemas.microsoft.com/office/powerpoint/2010/main" val="378770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C1F7F-FB35-4145-829C-19740B8DA133}" type="slidenum">
              <a:rPr lang="en-US" smtClean="0"/>
              <a:t>12</a:t>
            </a:fld>
            <a:endParaRPr lang="en-US"/>
          </a:p>
        </p:txBody>
      </p:sp>
    </p:spTree>
    <p:extLst>
      <p:ext uri="{BB962C8B-B14F-4D97-AF65-F5344CB8AC3E}">
        <p14:creationId xmlns:p14="http://schemas.microsoft.com/office/powerpoint/2010/main" val="79615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46e9a7b5f1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46e9a7b5f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15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4d7483b61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4d7483b61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403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46e9a7b5f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46e9a7b5f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94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4670219ce5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4670219ce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26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75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emf"/><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811780" y="38"/>
            <a:ext cx="3583638" cy="2834526"/>
            <a:chOff x="0" y="0"/>
            <a:chExt cx="4778184" cy="3779368"/>
          </a:xfrm>
        </p:grpSpPr>
        <p:sp>
          <p:nvSpPr>
            <p:cNvPr id="3" name="Freeform 3"/>
            <p:cNvSpPr/>
            <p:nvPr/>
          </p:nvSpPr>
          <p:spPr>
            <a:xfrm>
              <a:off x="0" y="0"/>
              <a:ext cx="4778121" cy="3779393"/>
            </a:xfrm>
            <a:custGeom>
              <a:avLst/>
              <a:gdLst/>
              <a:ahLst/>
              <a:cxnLst/>
              <a:rect l="l" t="t" r="r" b="b"/>
              <a:pathLst>
                <a:path w="4778121" h="3779393">
                  <a:moveTo>
                    <a:pt x="0" y="0"/>
                  </a:moveTo>
                  <a:lnTo>
                    <a:pt x="0" y="3779393"/>
                  </a:lnTo>
                  <a:lnTo>
                    <a:pt x="4778121" y="3779393"/>
                  </a:lnTo>
                  <a:lnTo>
                    <a:pt x="4778121" y="0"/>
                  </a:lnTo>
                  <a:close/>
                </a:path>
              </a:pathLst>
            </a:custGeom>
            <a:blipFill>
              <a:blip r:embed="rId3"/>
              <a:stretch>
                <a:fillRect r="-1"/>
              </a:stretch>
            </a:blipFill>
          </p:spPr>
          <p:txBody>
            <a:bodyPr/>
            <a:lstStyle/>
            <a:p>
              <a:endParaRPr lang="en-US"/>
            </a:p>
          </p:txBody>
        </p:sp>
      </p:grpSp>
      <p:sp>
        <p:nvSpPr>
          <p:cNvPr id="4" name="TextBox 4"/>
          <p:cNvSpPr txBox="1"/>
          <p:nvPr/>
        </p:nvSpPr>
        <p:spPr>
          <a:xfrm>
            <a:off x="2058286" y="3473053"/>
            <a:ext cx="5129527" cy="1468928"/>
          </a:xfrm>
          <a:prstGeom prst="rect">
            <a:avLst/>
          </a:prstGeom>
          <a:solidFill>
            <a:schemeClr val="accent5">
              <a:lumMod val="20000"/>
              <a:lumOff val="80000"/>
            </a:schemeClr>
          </a:solidFill>
        </p:spPr>
        <p:txBody>
          <a:bodyPr lIns="0" tIns="0" rIns="0" bIns="0" rtlCol="0" anchor="t">
            <a:spAutoFit/>
          </a:bodyPr>
          <a:lstStyle/>
          <a:p>
            <a:pPr algn="ctr">
              <a:lnSpc>
                <a:spcPts val="6165"/>
              </a:lnSpc>
            </a:pPr>
            <a:r>
              <a:rPr lang="en-US" sz="4404" b="1" dirty="0">
                <a:solidFill>
                  <a:srgbClr val="002060"/>
                </a:solidFill>
                <a:latin typeface="Times New Roman" panose="02020603050405020304" pitchFamily="18" charset="0"/>
                <a:ea typeface="Calibri (MS) Bold"/>
                <a:cs typeface="Times New Roman" panose="02020603050405020304" pitchFamily="18" charset="0"/>
                <a:sym typeface="Calibri (MS) Bold"/>
              </a:rPr>
              <a:t>131</a:t>
            </a:r>
            <a:r>
              <a:rPr lang="en-US" sz="4404" b="1" baseline="30000" dirty="0">
                <a:solidFill>
                  <a:srgbClr val="002060"/>
                </a:solidFill>
                <a:latin typeface="Times New Roman" panose="02020603050405020304" pitchFamily="18" charset="0"/>
                <a:ea typeface="Calibri (MS) Bold"/>
                <a:cs typeface="Times New Roman" panose="02020603050405020304" pitchFamily="18" charset="0"/>
                <a:sym typeface="Calibri (MS) Bold"/>
              </a:rPr>
              <a:t>st</a:t>
            </a:r>
            <a:r>
              <a:rPr lang="en-US" sz="4404" b="1" dirty="0">
                <a:solidFill>
                  <a:srgbClr val="002060"/>
                </a:solidFill>
                <a:latin typeface="Times New Roman" panose="02020603050405020304" pitchFamily="18" charset="0"/>
                <a:ea typeface="Calibri (MS) Bold"/>
                <a:cs typeface="Times New Roman" panose="02020603050405020304" pitchFamily="18" charset="0"/>
                <a:sym typeface="Calibri (MS) Bold"/>
              </a:rPr>
              <a:t> Annual Meeting</a:t>
            </a:r>
          </a:p>
          <a:p>
            <a:pPr algn="ctr">
              <a:lnSpc>
                <a:spcPts val="5594"/>
              </a:lnSpc>
            </a:pPr>
            <a:r>
              <a:rPr lang="en-US" sz="3995" b="1" dirty="0">
                <a:solidFill>
                  <a:srgbClr val="002060"/>
                </a:solidFill>
                <a:latin typeface="Times New Roman" panose="02020603050405020304" pitchFamily="18" charset="0"/>
                <a:ea typeface="Calibri (MS) Bold"/>
                <a:cs typeface="Times New Roman" panose="02020603050405020304" pitchFamily="18" charset="0"/>
                <a:sym typeface="Calibri (MS) Bold"/>
              </a:rPr>
              <a:t>April 30,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3037331"/>
            <a:ext cx="5105400" cy="214475"/>
          </a:xfrm>
          <a:custGeom>
            <a:avLst/>
            <a:gdLst/>
            <a:ahLst/>
            <a:cxnLst/>
            <a:rect l="l" t="t" r="r" b="b"/>
            <a:pathLst>
              <a:path w="6656832" h="28956">
                <a:moveTo>
                  <a:pt x="0" y="0"/>
                </a:moveTo>
                <a:lnTo>
                  <a:pt x="6656832" y="0"/>
                </a:lnTo>
                <a:lnTo>
                  <a:pt x="6656832" y="28956"/>
                </a:lnTo>
                <a:lnTo>
                  <a:pt x="0" y="28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809874" y="489842"/>
            <a:ext cx="6567859" cy="59984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Finance Report –Ann Demopoulos</a:t>
            </a:r>
          </a:p>
        </p:txBody>
      </p:sp>
      <p:sp>
        <p:nvSpPr>
          <p:cNvPr id="5" name="TextBox 5"/>
          <p:cNvSpPr txBox="1"/>
          <p:nvPr/>
        </p:nvSpPr>
        <p:spPr>
          <a:xfrm>
            <a:off x="243840" y="1859537"/>
            <a:ext cx="3337560" cy="408253"/>
          </a:xfrm>
          <a:prstGeom prst="rect">
            <a:avLst/>
          </a:prstGeom>
        </p:spPr>
        <p:txBody>
          <a:bodyPr wrap="square" lIns="0" tIns="0" rIns="0" bIns="0" rtlCol="0" anchor="t">
            <a:spAutoFit/>
          </a:bodyPr>
          <a:lstStyle/>
          <a:p>
            <a:pPr algn="l">
              <a:lnSpc>
                <a:spcPts val="3359"/>
              </a:lnSpc>
            </a:pPr>
            <a:r>
              <a:rPr lang="en-US" sz="2400" b="1" dirty="0">
                <a:solidFill>
                  <a:srgbClr val="333399"/>
                </a:solidFill>
                <a:latin typeface="Calibri (MS) Bold"/>
                <a:ea typeface="Calibri (MS) Bold"/>
                <a:cs typeface="Calibri (MS) Bold"/>
                <a:sym typeface="Calibri (MS) Bold"/>
              </a:rPr>
              <a:t>Through 03/ 31/2025</a:t>
            </a:r>
          </a:p>
        </p:txBody>
      </p:sp>
      <p:sp>
        <p:nvSpPr>
          <p:cNvPr id="6" name="TextBox 6"/>
          <p:cNvSpPr txBox="1"/>
          <p:nvPr/>
        </p:nvSpPr>
        <p:spPr>
          <a:xfrm>
            <a:off x="243840" y="3483378"/>
            <a:ext cx="1136533" cy="431749"/>
          </a:xfrm>
          <a:prstGeom prst="rect">
            <a:avLst/>
          </a:prstGeom>
        </p:spPr>
        <p:txBody>
          <a:bodyPr lIns="0" tIns="0" rIns="0" bIns="0" rtlCol="0" anchor="t">
            <a:spAutoFit/>
          </a:bodyPr>
          <a:lstStyle/>
          <a:p>
            <a:pPr algn="l">
              <a:lnSpc>
                <a:spcPts val="3225"/>
              </a:lnSpc>
            </a:pPr>
            <a:r>
              <a:rPr lang="en-US" sz="2304" b="1" dirty="0">
                <a:solidFill>
                  <a:srgbClr val="333399"/>
                </a:solidFill>
                <a:latin typeface="Calibri (MS) Bold"/>
                <a:ea typeface="Calibri (MS) Bold"/>
                <a:cs typeface="Calibri (MS) Bold"/>
                <a:sym typeface="Calibri (MS) Bold"/>
              </a:rPr>
              <a:t>Income $</a:t>
            </a:r>
          </a:p>
        </p:txBody>
      </p:sp>
      <p:sp>
        <p:nvSpPr>
          <p:cNvPr id="7" name="TextBox 7"/>
          <p:cNvSpPr txBox="1"/>
          <p:nvPr/>
        </p:nvSpPr>
        <p:spPr>
          <a:xfrm>
            <a:off x="1943357" y="2441858"/>
            <a:ext cx="670341" cy="635880"/>
          </a:xfrm>
          <a:prstGeom prst="rect">
            <a:avLst/>
          </a:prstGeom>
        </p:spPr>
        <p:txBody>
          <a:bodyPr wrap="square" lIns="0" tIns="0" rIns="0" bIns="0" rtlCol="0" anchor="t">
            <a:spAutoFit/>
          </a:bodyPr>
          <a:lstStyle/>
          <a:p>
            <a:pPr algn="l">
              <a:lnSpc>
                <a:spcPts val="5760"/>
              </a:lnSpc>
            </a:pPr>
            <a:r>
              <a:rPr lang="en-US" sz="2304" b="1" dirty="0">
                <a:solidFill>
                  <a:srgbClr val="333399"/>
                </a:solidFill>
                <a:latin typeface="Calibri (MS) Bold"/>
                <a:ea typeface="Calibri (MS) Bold"/>
                <a:cs typeface="Calibri (MS) Bold"/>
                <a:sym typeface="Calibri (MS) Bold"/>
              </a:rPr>
              <a:t>2025</a:t>
            </a:r>
          </a:p>
        </p:txBody>
      </p:sp>
      <p:sp>
        <p:nvSpPr>
          <p:cNvPr id="8" name="TextBox 8"/>
          <p:cNvSpPr txBox="1"/>
          <p:nvPr/>
        </p:nvSpPr>
        <p:spPr>
          <a:xfrm>
            <a:off x="1810769" y="3245253"/>
            <a:ext cx="1360608" cy="635880"/>
          </a:xfrm>
          <a:prstGeom prst="rect">
            <a:avLst/>
          </a:prstGeom>
        </p:spPr>
        <p:txBody>
          <a:bodyPr wrap="square" lIns="0" tIns="0" rIns="0" bIns="0" rtlCol="0" anchor="t">
            <a:spAutoFit/>
          </a:bodyPr>
          <a:lstStyle/>
          <a:p>
            <a:pPr algn="l">
              <a:lnSpc>
                <a:spcPts val="5760"/>
              </a:lnSpc>
            </a:pPr>
            <a:r>
              <a:rPr lang="en-US" sz="2304" dirty="0">
                <a:solidFill>
                  <a:srgbClr val="333399"/>
                </a:solidFill>
                <a:latin typeface="Calibri (MS)"/>
                <a:ea typeface="Calibri (MS)"/>
                <a:cs typeface="Calibri (MS)"/>
                <a:sym typeface="Calibri (MS)"/>
              </a:rPr>
              <a:t>$1,028,980</a:t>
            </a:r>
          </a:p>
        </p:txBody>
      </p:sp>
      <p:sp>
        <p:nvSpPr>
          <p:cNvPr id="9" name="TextBox 9"/>
          <p:cNvSpPr txBox="1"/>
          <p:nvPr/>
        </p:nvSpPr>
        <p:spPr>
          <a:xfrm>
            <a:off x="243840" y="5038239"/>
            <a:ext cx="2867863" cy="385811"/>
          </a:xfrm>
          <a:prstGeom prst="rect">
            <a:avLst/>
          </a:prstGeom>
        </p:spPr>
        <p:txBody>
          <a:bodyPr lIns="0" tIns="0" rIns="0" bIns="0" rtlCol="0" anchor="t">
            <a:spAutoFit/>
          </a:bodyPr>
          <a:lstStyle/>
          <a:p>
            <a:pPr algn="l">
              <a:lnSpc>
                <a:spcPts val="3225"/>
              </a:lnSpc>
            </a:pPr>
            <a:r>
              <a:rPr lang="en-US" sz="2304" b="1" dirty="0">
                <a:solidFill>
                  <a:srgbClr val="333399"/>
                </a:solidFill>
                <a:latin typeface="Calibri (MS) Bold"/>
                <a:ea typeface="Calibri (MS) Bold"/>
                <a:cs typeface="Calibri (MS) Bold"/>
                <a:sym typeface="Calibri (MS) Bold"/>
              </a:rPr>
              <a:t>Net Income $ $</a:t>
            </a:r>
            <a:r>
              <a:rPr lang="en-US" sz="2304" dirty="0">
                <a:solidFill>
                  <a:srgbClr val="333399"/>
                </a:solidFill>
                <a:latin typeface="Calibri (MS)"/>
                <a:ea typeface="Calibri (MS)"/>
                <a:cs typeface="Calibri (MS)"/>
                <a:sym typeface="Calibri (MS)"/>
              </a:rPr>
              <a:t>(34,987) </a:t>
            </a:r>
          </a:p>
        </p:txBody>
      </p:sp>
      <p:sp>
        <p:nvSpPr>
          <p:cNvPr id="10" name="TextBox 10"/>
          <p:cNvSpPr txBox="1"/>
          <p:nvPr/>
        </p:nvSpPr>
        <p:spPr>
          <a:xfrm>
            <a:off x="3321748" y="5038239"/>
            <a:ext cx="1174080" cy="385811"/>
          </a:xfrm>
          <a:prstGeom prst="rect">
            <a:avLst/>
          </a:prstGeom>
        </p:spPr>
        <p:txBody>
          <a:bodyPr wrap="square" lIns="0" tIns="0" rIns="0" bIns="0" rtlCol="0" anchor="t">
            <a:spAutoFit/>
          </a:bodyPr>
          <a:lstStyle/>
          <a:p>
            <a:pPr algn="l">
              <a:lnSpc>
                <a:spcPts val="3225"/>
              </a:lnSpc>
            </a:pPr>
            <a:r>
              <a:rPr lang="en-US" sz="2304" dirty="0">
                <a:solidFill>
                  <a:srgbClr val="333399"/>
                </a:solidFill>
                <a:latin typeface="Calibri (MS)"/>
                <a:ea typeface="Calibri (MS)"/>
                <a:cs typeface="Calibri (MS)"/>
                <a:sym typeface="Calibri (MS)"/>
              </a:rPr>
              <a:t>$(62,451)</a:t>
            </a:r>
          </a:p>
        </p:txBody>
      </p:sp>
      <p:sp>
        <p:nvSpPr>
          <p:cNvPr id="11" name="TextBox 11"/>
          <p:cNvSpPr txBox="1"/>
          <p:nvPr/>
        </p:nvSpPr>
        <p:spPr>
          <a:xfrm>
            <a:off x="4812154" y="5038239"/>
            <a:ext cx="980142" cy="385811"/>
          </a:xfrm>
          <a:prstGeom prst="rect">
            <a:avLst/>
          </a:prstGeom>
        </p:spPr>
        <p:txBody>
          <a:bodyPr lIns="0" tIns="0" rIns="0" bIns="0" rtlCol="0" anchor="t">
            <a:spAutoFit/>
          </a:bodyPr>
          <a:lstStyle/>
          <a:p>
            <a:pPr algn="l">
              <a:lnSpc>
                <a:spcPts val="3225"/>
              </a:lnSpc>
            </a:pPr>
            <a:r>
              <a:rPr lang="en-US" sz="2304" dirty="0">
                <a:solidFill>
                  <a:srgbClr val="333399"/>
                </a:solidFill>
                <a:latin typeface="Calibri (MS)"/>
                <a:ea typeface="Calibri (MS)"/>
                <a:cs typeface="Calibri (MS)"/>
                <a:sym typeface="Calibri (MS)"/>
              </a:rPr>
              <a:t>$26,330</a:t>
            </a:r>
          </a:p>
        </p:txBody>
      </p:sp>
      <p:sp>
        <p:nvSpPr>
          <p:cNvPr id="12" name="TextBox 12"/>
          <p:cNvSpPr txBox="1"/>
          <p:nvPr/>
        </p:nvSpPr>
        <p:spPr>
          <a:xfrm>
            <a:off x="3376298" y="2441858"/>
            <a:ext cx="670341" cy="635880"/>
          </a:xfrm>
          <a:prstGeom prst="rect">
            <a:avLst/>
          </a:prstGeom>
        </p:spPr>
        <p:txBody>
          <a:bodyPr lIns="0" tIns="0" rIns="0" bIns="0" rtlCol="0" anchor="t">
            <a:spAutoFit/>
          </a:bodyPr>
          <a:lstStyle/>
          <a:p>
            <a:pPr algn="l">
              <a:lnSpc>
                <a:spcPts val="5760"/>
              </a:lnSpc>
            </a:pPr>
            <a:r>
              <a:rPr lang="en-US" sz="2304" b="1" dirty="0">
                <a:solidFill>
                  <a:srgbClr val="333399"/>
                </a:solidFill>
                <a:latin typeface="Calibri (MS) Bold"/>
                <a:ea typeface="Calibri (MS) Bold"/>
                <a:cs typeface="Calibri (MS) Bold"/>
                <a:sym typeface="Calibri (MS) Bold"/>
              </a:rPr>
              <a:t>2024 </a:t>
            </a:r>
          </a:p>
        </p:txBody>
      </p:sp>
      <p:sp>
        <p:nvSpPr>
          <p:cNvPr id="13" name="TextBox 13"/>
          <p:cNvSpPr txBox="1"/>
          <p:nvPr/>
        </p:nvSpPr>
        <p:spPr>
          <a:xfrm>
            <a:off x="5000182" y="2427740"/>
            <a:ext cx="604085" cy="635880"/>
          </a:xfrm>
          <a:prstGeom prst="rect">
            <a:avLst/>
          </a:prstGeom>
        </p:spPr>
        <p:txBody>
          <a:bodyPr lIns="0" tIns="0" rIns="0" bIns="0" rtlCol="0" anchor="t">
            <a:spAutoFit/>
          </a:bodyPr>
          <a:lstStyle/>
          <a:p>
            <a:pPr algn="l">
              <a:lnSpc>
                <a:spcPts val="5760"/>
              </a:lnSpc>
            </a:pPr>
            <a:r>
              <a:rPr lang="en-US" sz="2304" b="1" dirty="0">
                <a:solidFill>
                  <a:srgbClr val="333399"/>
                </a:solidFill>
                <a:latin typeface="Calibri (MS) Bold"/>
                <a:ea typeface="Calibri (MS) Bold"/>
                <a:cs typeface="Calibri (MS) Bold"/>
                <a:sym typeface="Calibri (MS) Bold"/>
              </a:rPr>
              <a:t>2023</a:t>
            </a:r>
          </a:p>
        </p:txBody>
      </p:sp>
      <p:sp>
        <p:nvSpPr>
          <p:cNvPr id="14" name="TextBox 14"/>
          <p:cNvSpPr txBox="1"/>
          <p:nvPr/>
        </p:nvSpPr>
        <p:spPr>
          <a:xfrm>
            <a:off x="3243709" y="3245253"/>
            <a:ext cx="1380022" cy="635880"/>
          </a:xfrm>
          <a:prstGeom prst="rect">
            <a:avLst/>
          </a:prstGeom>
        </p:spPr>
        <p:txBody>
          <a:bodyPr wrap="square" lIns="0" tIns="0" rIns="0" bIns="0" rtlCol="0" anchor="t">
            <a:spAutoFit/>
          </a:bodyPr>
          <a:lstStyle/>
          <a:p>
            <a:pPr algn="l">
              <a:lnSpc>
                <a:spcPts val="5760"/>
              </a:lnSpc>
            </a:pPr>
            <a:r>
              <a:rPr lang="en-US" sz="2304" dirty="0">
                <a:solidFill>
                  <a:srgbClr val="333399"/>
                </a:solidFill>
                <a:latin typeface="Calibri (MS)"/>
                <a:ea typeface="Calibri (MS)"/>
                <a:cs typeface="Calibri (MS)"/>
                <a:sym typeface="Calibri (MS)"/>
              </a:rPr>
              <a:t>$1,035,759</a:t>
            </a:r>
          </a:p>
        </p:txBody>
      </p:sp>
      <p:sp>
        <p:nvSpPr>
          <p:cNvPr id="15" name="TextBox 15"/>
          <p:cNvSpPr txBox="1"/>
          <p:nvPr/>
        </p:nvSpPr>
        <p:spPr>
          <a:xfrm>
            <a:off x="4745098" y="3245253"/>
            <a:ext cx="1575634" cy="635880"/>
          </a:xfrm>
          <a:prstGeom prst="rect">
            <a:avLst/>
          </a:prstGeom>
        </p:spPr>
        <p:txBody>
          <a:bodyPr wrap="square" lIns="0" tIns="0" rIns="0" bIns="0" rtlCol="0" anchor="t">
            <a:spAutoFit/>
          </a:bodyPr>
          <a:lstStyle/>
          <a:p>
            <a:pPr algn="l">
              <a:lnSpc>
                <a:spcPts val="5760"/>
              </a:lnSpc>
            </a:pPr>
            <a:r>
              <a:rPr lang="en-US" sz="2304" dirty="0">
                <a:solidFill>
                  <a:srgbClr val="333399"/>
                </a:solidFill>
                <a:latin typeface="Calibri (MS)"/>
                <a:ea typeface="Calibri (MS)"/>
                <a:cs typeface="Calibri (MS)"/>
                <a:sym typeface="Calibri (MS)"/>
              </a:rPr>
              <a:t>$916,377 </a:t>
            </a:r>
          </a:p>
        </p:txBody>
      </p:sp>
      <p:sp>
        <p:nvSpPr>
          <p:cNvPr id="22" name="TextBox 22"/>
          <p:cNvSpPr txBox="1"/>
          <p:nvPr/>
        </p:nvSpPr>
        <p:spPr>
          <a:xfrm>
            <a:off x="243840" y="4234463"/>
            <a:ext cx="1360608" cy="432102"/>
          </a:xfrm>
          <a:prstGeom prst="rect">
            <a:avLst/>
          </a:prstGeom>
        </p:spPr>
        <p:txBody>
          <a:bodyPr lIns="0" tIns="0" rIns="0" bIns="0" rtlCol="0" anchor="t">
            <a:spAutoFit/>
          </a:bodyPr>
          <a:lstStyle/>
          <a:p>
            <a:pPr algn="l">
              <a:lnSpc>
                <a:spcPts val="3228"/>
              </a:lnSpc>
            </a:pPr>
            <a:r>
              <a:rPr lang="en-US" sz="2306" b="1">
                <a:solidFill>
                  <a:srgbClr val="333399"/>
                </a:solidFill>
                <a:latin typeface="Calibri (MS) Bold"/>
                <a:ea typeface="Calibri (MS) Bold"/>
                <a:cs typeface="Calibri (MS) Bold"/>
                <a:sym typeface="Calibri (MS) Bold"/>
              </a:rPr>
              <a:t>Expenses $</a:t>
            </a:r>
          </a:p>
        </p:txBody>
      </p:sp>
      <p:sp>
        <p:nvSpPr>
          <p:cNvPr id="23" name="TextBox 23"/>
          <p:cNvSpPr txBox="1"/>
          <p:nvPr/>
        </p:nvSpPr>
        <p:spPr>
          <a:xfrm>
            <a:off x="1777241" y="4234463"/>
            <a:ext cx="1544507" cy="385875"/>
          </a:xfrm>
          <a:prstGeom prst="rect">
            <a:avLst/>
          </a:prstGeom>
        </p:spPr>
        <p:txBody>
          <a:bodyPr wrap="square" lIns="0" tIns="0" rIns="0" bIns="0" rtlCol="0" anchor="t">
            <a:spAutoFit/>
          </a:bodyPr>
          <a:lstStyle/>
          <a:p>
            <a:pPr algn="l">
              <a:lnSpc>
                <a:spcPts val="3228"/>
              </a:lnSpc>
            </a:pPr>
            <a:r>
              <a:rPr lang="en-US" sz="2306" dirty="0">
                <a:solidFill>
                  <a:srgbClr val="333399"/>
                </a:solidFill>
                <a:latin typeface="Calibri (MS)"/>
                <a:ea typeface="Calibri (MS)"/>
                <a:cs typeface="Calibri (MS)"/>
                <a:sym typeface="Calibri (MS)"/>
              </a:rPr>
              <a:t>$1,063,988 </a:t>
            </a:r>
          </a:p>
        </p:txBody>
      </p:sp>
      <p:sp>
        <p:nvSpPr>
          <p:cNvPr id="24" name="TextBox 24"/>
          <p:cNvSpPr txBox="1"/>
          <p:nvPr/>
        </p:nvSpPr>
        <p:spPr>
          <a:xfrm>
            <a:off x="3223060" y="4234463"/>
            <a:ext cx="1348940" cy="385875"/>
          </a:xfrm>
          <a:prstGeom prst="rect">
            <a:avLst/>
          </a:prstGeom>
        </p:spPr>
        <p:txBody>
          <a:bodyPr wrap="square" lIns="0" tIns="0" rIns="0" bIns="0" rtlCol="0" anchor="t">
            <a:spAutoFit/>
          </a:bodyPr>
          <a:lstStyle/>
          <a:p>
            <a:pPr algn="l">
              <a:lnSpc>
                <a:spcPts val="3228"/>
              </a:lnSpc>
            </a:pPr>
            <a:r>
              <a:rPr lang="en-US" sz="2306" dirty="0">
                <a:solidFill>
                  <a:srgbClr val="333399"/>
                </a:solidFill>
                <a:latin typeface="Calibri (MS)"/>
                <a:ea typeface="Calibri (MS)"/>
                <a:cs typeface="Calibri (MS)"/>
                <a:sym typeface="Calibri (MS)"/>
              </a:rPr>
              <a:t>$1,098,210</a:t>
            </a:r>
          </a:p>
        </p:txBody>
      </p:sp>
      <p:sp>
        <p:nvSpPr>
          <p:cNvPr id="25" name="TextBox 25"/>
          <p:cNvSpPr txBox="1"/>
          <p:nvPr/>
        </p:nvSpPr>
        <p:spPr>
          <a:xfrm>
            <a:off x="4745098" y="4234463"/>
            <a:ext cx="1655702" cy="385875"/>
          </a:xfrm>
          <a:prstGeom prst="rect">
            <a:avLst/>
          </a:prstGeom>
        </p:spPr>
        <p:txBody>
          <a:bodyPr wrap="square" lIns="0" tIns="0" rIns="0" bIns="0" rtlCol="0" anchor="t">
            <a:spAutoFit/>
          </a:bodyPr>
          <a:lstStyle/>
          <a:p>
            <a:pPr algn="l">
              <a:lnSpc>
                <a:spcPts val="3228"/>
              </a:lnSpc>
            </a:pPr>
            <a:r>
              <a:rPr lang="en-US" sz="2306" dirty="0">
                <a:solidFill>
                  <a:srgbClr val="333399"/>
                </a:solidFill>
                <a:latin typeface="Calibri (MS)"/>
                <a:ea typeface="Calibri (MS)"/>
                <a:cs typeface="Calibri (MS)"/>
                <a:sym typeface="Calibri (MS)"/>
              </a:rPr>
              <a:t>$986,047</a:t>
            </a:r>
          </a:p>
        </p:txBody>
      </p:sp>
      <p:pic>
        <p:nvPicPr>
          <p:cNvPr id="28" name="Picture 27">
            <a:extLst>
              <a:ext uri="{FF2B5EF4-FFF2-40B4-BE49-F238E27FC236}">
                <a16:creationId xmlns:a16="http://schemas.microsoft.com/office/drawing/2014/main" id="{7F908EC8-5753-0B08-6CCB-66CDBE7981B5}"/>
              </a:ext>
            </a:extLst>
          </p:cNvPr>
          <p:cNvPicPr>
            <a:picLocks noChangeAspect="1"/>
          </p:cNvPicPr>
          <p:nvPr/>
        </p:nvPicPr>
        <p:blipFill>
          <a:blip r:embed="rId4">
            <a:alphaModFix/>
            <a:lum bright="-38000" contrast="45000"/>
          </a:blip>
          <a:srcRect/>
          <a:stretch/>
        </p:blipFill>
        <p:spPr>
          <a:xfrm>
            <a:off x="0" y="-40911"/>
            <a:ext cx="2286000" cy="1752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809874" y="489842"/>
            <a:ext cx="6567859" cy="589072"/>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Finance Report –Ann Demopoulos</a:t>
            </a:r>
          </a:p>
        </p:txBody>
      </p:sp>
      <p:sp>
        <p:nvSpPr>
          <p:cNvPr id="4" name="TextBox 4"/>
          <p:cNvSpPr txBox="1"/>
          <p:nvPr/>
        </p:nvSpPr>
        <p:spPr>
          <a:xfrm>
            <a:off x="2504189" y="1582064"/>
            <a:ext cx="4228509" cy="432102"/>
          </a:xfrm>
          <a:prstGeom prst="rect">
            <a:avLst/>
          </a:prstGeom>
        </p:spPr>
        <p:txBody>
          <a:bodyPr lIns="0" tIns="0" rIns="0" bIns="0" rtlCol="0" anchor="t">
            <a:spAutoFit/>
          </a:bodyPr>
          <a:lstStyle/>
          <a:p>
            <a:pPr algn="l">
              <a:lnSpc>
                <a:spcPts val="3228"/>
              </a:lnSpc>
            </a:pPr>
            <a:r>
              <a:rPr lang="en-US" sz="2306" b="1" i="1">
                <a:solidFill>
                  <a:srgbClr val="002060"/>
                </a:solidFill>
                <a:latin typeface="Calibri (MS) Bold Italics"/>
                <a:ea typeface="Calibri (MS) Bold Italics"/>
                <a:cs typeface="Calibri (MS) Bold Italics"/>
                <a:sym typeface="Calibri (MS) Bold Italics"/>
              </a:rPr>
              <a:t>How is the Club doing financially? </a:t>
            </a:r>
          </a:p>
        </p:txBody>
      </p:sp>
      <p:sp>
        <p:nvSpPr>
          <p:cNvPr id="5" name="TextBox 5"/>
          <p:cNvSpPr txBox="1"/>
          <p:nvPr/>
        </p:nvSpPr>
        <p:spPr>
          <a:xfrm>
            <a:off x="91440" y="2471576"/>
            <a:ext cx="9082030" cy="718145"/>
          </a:xfrm>
          <a:prstGeom prst="rect">
            <a:avLst/>
          </a:prstGeom>
        </p:spPr>
        <p:txBody>
          <a:bodyPr lIns="0" tIns="0" rIns="0" bIns="0" rtlCol="0" anchor="t">
            <a:spAutoFit/>
          </a:bodyPr>
          <a:lstStyle/>
          <a:p>
            <a:pPr algn="ctr">
              <a:lnSpc>
                <a:spcPts val="2760"/>
              </a:lnSpc>
            </a:pPr>
            <a:r>
              <a:rPr lang="en-US" sz="3200" b="1" dirty="0">
                <a:solidFill>
                  <a:srgbClr val="FF0000"/>
                </a:solidFill>
                <a:latin typeface="Times New Roman" panose="02020603050405020304" pitchFamily="18" charset="0"/>
                <a:ea typeface="Calibri (MS)"/>
                <a:cs typeface="Times New Roman" panose="02020603050405020304" pitchFamily="18" charset="0"/>
                <a:sym typeface="Calibri (MS)"/>
              </a:rPr>
              <a:t>The Club has a negative balance</a:t>
            </a:r>
          </a:p>
          <a:p>
            <a:pPr algn="ctr">
              <a:lnSpc>
                <a:spcPts val="2760"/>
              </a:lnSpc>
            </a:pPr>
            <a:r>
              <a:rPr lang="en-US" sz="3200" b="1" dirty="0">
                <a:solidFill>
                  <a:srgbClr val="FF0000"/>
                </a:solidFill>
                <a:latin typeface="Times New Roman" panose="02020603050405020304" pitchFamily="18" charset="0"/>
                <a:ea typeface="Calibri (MS)"/>
                <a:cs typeface="Times New Roman" panose="02020603050405020304" pitchFamily="18" charset="0"/>
                <a:sym typeface="Calibri (MS)"/>
              </a:rPr>
              <a:t>for the second year in a row</a:t>
            </a: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a:t>
            </a:r>
          </a:p>
        </p:txBody>
      </p:sp>
      <p:sp>
        <p:nvSpPr>
          <p:cNvPr id="6" name="TextBox 6"/>
          <p:cNvSpPr txBox="1"/>
          <p:nvPr/>
        </p:nvSpPr>
        <p:spPr>
          <a:xfrm>
            <a:off x="1517108" y="3260600"/>
            <a:ext cx="6109783" cy="669874"/>
          </a:xfrm>
          <a:prstGeom prst="rect">
            <a:avLst/>
          </a:prstGeom>
        </p:spPr>
        <p:txBody>
          <a:bodyPr lIns="0" tIns="0" rIns="0" bIns="0" rtlCol="0" anchor="t">
            <a:spAutoFit/>
          </a:bodyPr>
          <a:lstStyle/>
          <a:p>
            <a:pPr algn="l">
              <a:lnSpc>
                <a:spcPts val="5760"/>
              </a:lnSpc>
            </a:pPr>
            <a:r>
              <a:rPr lang="en-US" sz="2304" b="1" i="1">
                <a:solidFill>
                  <a:srgbClr val="002060"/>
                </a:solidFill>
                <a:latin typeface="Calibri (MS) Bold Italics"/>
                <a:ea typeface="Calibri (MS) Bold Italics"/>
                <a:cs typeface="Calibri (MS) Bold Italics"/>
                <a:sym typeface="Calibri (MS) Bold Italics"/>
              </a:rPr>
              <a:t>Do members have access to the financial reports?</a:t>
            </a:r>
          </a:p>
        </p:txBody>
      </p:sp>
      <p:sp>
        <p:nvSpPr>
          <p:cNvPr id="7" name="TextBox 7"/>
          <p:cNvSpPr txBox="1"/>
          <p:nvPr/>
        </p:nvSpPr>
        <p:spPr>
          <a:xfrm>
            <a:off x="91440" y="4219470"/>
            <a:ext cx="9086145" cy="1390124"/>
          </a:xfrm>
          <a:prstGeom prst="rect">
            <a:avLst/>
          </a:prstGeom>
        </p:spPr>
        <p:txBody>
          <a:bodyPr lIns="0" tIns="0" rIns="0" bIns="0" rtlCol="0" anchor="t">
            <a:spAutoFit/>
          </a:bodyPr>
          <a:lstStyle/>
          <a:p>
            <a:pPr algn="just">
              <a:lnSpc>
                <a:spcPts val="5760"/>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Minutes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from</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Committee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meetings,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monthly</a:t>
            </a:r>
          </a:p>
          <a:p>
            <a:pPr algn="just">
              <a:lnSpc>
                <a:spcPts val="1152"/>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financial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statements,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Treasurer’s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Reports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are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available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Sullivan's</a:t>
            </a:r>
          </a:p>
          <a:p>
            <a:pPr algn="just">
              <a:lnSpc>
                <a:spcPts val="4368"/>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office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several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months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are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retained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Archives.</a:t>
            </a:r>
          </a:p>
        </p:txBody>
      </p:sp>
      <p:pic>
        <p:nvPicPr>
          <p:cNvPr id="8" name="Picture 7">
            <a:extLst>
              <a:ext uri="{FF2B5EF4-FFF2-40B4-BE49-F238E27FC236}">
                <a16:creationId xmlns:a16="http://schemas.microsoft.com/office/drawing/2014/main" id="{13453B2D-F3BF-29B8-C939-39B54E0DD9C5}"/>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809874" y="489842"/>
            <a:ext cx="7105526" cy="589072"/>
          </a:xfrm>
          <a:prstGeom prst="rect">
            <a:avLst/>
          </a:prstGeom>
        </p:spPr>
        <p:txBody>
          <a:bodyPr wrap="square"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Finance Report –Ann Demopoulos</a:t>
            </a:r>
          </a:p>
        </p:txBody>
      </p:sp>
      <p:sp>
        <p:nvSpPr>
          <p:cNvPr id="4" name="TextBox 4"/>
          <p:cNvSpPr txBox="1"/>
          <p:nvPr/>
        </p:nvSpPr>
        <p:spPr>
          <a:xfrm>
            <a:off x="2453897" y="1582064"/>
            <a:ext cx="4331884" cy="432102"/>
          </a:xfrm>
          <a:prstGeom prst="rect">
            <a:avLst/>
          </a:prstGeom>
        </p:spPr>
        <p:txBody>
          <a:bodyPr lIns="0" tIns="0" rIns="0" bIns="0" rtlCol="0" anchor="t">
            <a:spAutoFit/>
          </a:bodyPr>
          <a:lstStyle/>
          <a:p>
            <a:pPr algn="l">
              <a:lnSpc>
                <a:spcPts val="3228"/>
              </a:lnSpc>
            </a:pPr>
            <a:r>
              <a:rPr lang="en-US" sz="2306" b="1" i="1">
                <a:solidFill>
                  <a:srgbClr val="002060"/>
                </a:solidFill>
                <a:latin typeface="Calibri (MS) Bold Italics"/>
                <a:ea typeface="Calibri (MS) Bold Italics"/>
                <a:cs typeface="Calibri (MS) Bold Italics"/>
                <a:sym typeface="Calibri (MS) Bold Italics"/>
              </a:rPr>
              <a:t>What are our dues being used for? </a:t>
            </a:r>
          </a:p>
        </p:txBody>
      </p:sp>
      <p:sp>
        <p:nvSpPr>
          <p:cNvPr id="5" name="TextBox 5"/>
          <p:cNvSpPr txBox="1"/>
          <p:nvPr/>
        </p:nvSpPr>
        <p:spPr>
          <a:xfrm>
            <a:off x="380999" y="2471576"/>
            <a:ext cx="8534401" cy="1085421"/>
          </a:xfrm>
          <a:prstGeom prst="rect">
            <a:avLst/>
          </a:prstGeom>
        </p:spPr>
        <p:txBody>
          <a:bodyPr wrap="square" lIns="0" tIns="0" rIns="0" bIns="0" rtlCol="0" anchor="t">
            <a:spAutoFit/>
          </a:bodyPr>
          <a:lstStyle/>
          <a:p>
            <a:pPr algn="just">
              <a:lnSpc>
                <a:spcPts val="2760"/>
              </a:lnSpc>
            </a:pP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Our</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dues</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continue</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to</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be</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used</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to</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keep</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Club</a:t>
            </a:r>
            <a:r>
              <a:rPr lang="en-US" sz="2304" dirty="0">
                <a:solidFill>
                  <a:srgbClr val="000000"/>
                </a:solidFill>
                <a:highlight>
                  <a:srgbClr val="FFFF00"/>
                </a:highlight>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highlight>
                  <a:srgbClr val="FFFF00"/>
                </a:highlight>
                <a:latin typeface="Times New Roman" panose="02020603050405020304" pitchFamily="18" charset="0"/>
                <a:ea typeface="Calibri (MS)"/>
                <a:cs typeface="Times New Roman" panose="02020603050405020304" pitchFamily="18" charset="0"/>
                <a:sym typeface="Calibri (MS)"/>
              </a:rPr>
              <a:t>functioning</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Our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dues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must cover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payroll,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insurances,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property</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tax,</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utilities.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cost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each</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 these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components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has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INCREASED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for each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this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year.</a:t>
            </a:r>
          </a:p>
        </p:txBody>
      </p:sp>
      <p:sp>
        <p:nvSpPr>
          <p:cNvPr id="6" name="TextBox 6"/>
          <p:cNvSpPr txBox="1"/>
          <p:nvPr/>
        </p:nvSpPr>
        <p:spPr>
          <a:xfrm>
            <a:off x="2706881" y="3728361"/>
            <a:ext cx="3821182" cy="669874"/>
          </a:xfrm>
          <a:prstGeom prst="rect">
            <a:avLst/>
          </a:prstGeom>
        </p:spPr>
        <p:txBody>
          <a:bodyPr lIns="0" tIns="0" rIns="0" bIns="0" rtlCol="0" anchor="t">
            <a:spAutoFit/>
          </a:bodyPr>
          <a:lstStyle/>
          <a:p>
            <a:pPr algn="l">
              <a:lnSpc>
                <a:spcPts val="5760"/>
              </a:lnSpc>
            </a:pPr>
            <a:r>
              <a:rPr lang="en-US" sz="2304" b="1" i="1">
                <a:solidFill>
                  <a:srgbClr val="002060"/>
                </a:solidFill>
                <a:latin typeface="Calibri (MS) Bold Italics"/>
                <a:ea typeface="Calibri (MS) Bold Italics"/>
                <a:cs typeface="Calibri (MS) Bold Italics"/>
                <a:sym typeface="Calibri (MS) Bold Italics"/>
              </a:rPr>
              <a:t>What is the staffing situation? </a:t>
            </a:r>
          </a:p>
        </p:txBody>
      </p:sp>
      <p:sp>
        <p:nvSpPr>
          <p:cNvPr id="7" name="TextBox 7"/>
          <p:cNvSpPr txBox="1"/>
          <p:nvPr/>
        </p:nvSpPr>
        <p:spPr>
          <a:xfrm>
            <a:off x="91440" y="4553833"/>
            <a:ext cx="8823960" cy="1418337"/>
          </a:xfrm>
          <a:prstGeom prst="rect">
            <a:avLst/>
          </a:prstGeom>
        </p:spPr>
        <p:txBody>
          <a:bodyPr wrap="square" lIns="0" tIns="0" rIns="0" bIns="0" rtlCol="0" anchor="t">
            <a:spAutoFit/>
          </a:bodyPr>
          <a:lstStyle/>
          <a:p>
            <a:pPr algn="just"/>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Club</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has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not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yet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achieved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full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staff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levels.</a:t>
            </a:r>
          </a:p>
          <a:p>
            <a:pPr algn="just"/>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Hourly wages continue to increase and the availability of employees is lagging.</a:t>
            </a:r>
          </a:p>
          <a:p>
            <a:pPr algn="just"/>
            <a:endParaRPr lang="en-US" sz="2304" dirty="0">
              <a:solidFill>
                <a:srgbClr val="002060"/>
              </a:solidFill>
              <a:latin typeface="Times New Roman" panose="02020603050405020304" pitchFamily="18" charset="0"/>
              <a:ea typeface="Calibri (MS)"/>
              <a:cs typeface="Times New Roman" panose="02020603050405020304" pitchFamily="18" charset="0"/>
              <a:sym typeface="Calibri (MS)"/>
            </a:endParaRPr>
          </a:p>
        </p:txBody>
      </p:sp>
      <p:pic>
        <p:nvPicPr>
          <p:cNvPr id="8" name="Picture 7">
            <a:extLst>
              <a:ext uri="{FF2B5EF4-FFF2-40B4-BE49-F238E27FC236}">
                <a16:creationId xmlns:a16="http://schemas.microsoft.com/office/drawing/2014/main" id="{C352E9FC-5F91-EC1B-ACEC-7924DC1B0A17}"/>
              </a:ext>
            </a:extLst>
          </p:cNvPr>
          <p:cNvPicPr>
            <a:picLocks noChangeAspect="1"/>
          </p:cNvPicPr>
          <p:nvPr/>
        </p:nvPicPr>
        <p:blipFill>
          <a:blip r:embed="rId3">
            <a:alphaModFix/>
            <a:lum bright="-38000" contrast="45000"/>
          </a:blip>
          <a:srcRect/>
          <a:stretch/>
        </p:blipFill>
        <p:spPr>
          <a:xfrm>
            <a:off x="0" y="-40911"/>
            <a:ext cx="2286000" cy="1752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10308" y="1709037"/>
            <a:ext cx="6723383" cy="3967858"/>
          </a:xfrm>
          <a:custGeom>
            <a:avLst/>
            <a:gdLst/>
            <a:ahLst/>
            <a:cxnLst/>
            <a:rect l="l" t="t" r="r" b="b"/>
            <a:pathLst>
              <a:path w="6723383" h="3967858">
                <a:moveTo>
                  <a:pt x="0" y="0"/>
                </a:moveTo>
                <a:lnTo>
                  <a:pt x="6723383" y="0"/>
                </a:lnTo>
                <a:lnTo>
                  <a:pt x="6723383" y="3967858"/>
                </a:lnTo>
                <a:lnTo>
                  <a:pt x="0" y="39678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809874" y="489842"/>
            <a:ext cx="6567859"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Finance Report –Ann Demopoulos</a:t>
            </a:r>
          </a:p>
        </p:txBody>
      </p:sp>
      <p:sp>
        <p:nvSpPr>
          <p:cNvPr id="5" name="TextBox 5"/>
          <p:cNvSpPr txBox="1"/>
          <p:nvPr/>
        </p:nvSpPr>
        <p:spPr>
          <a:xfrm>
            <a:off x="1424978" y="3115805"/>
            <a:ext cx="1068486" cy="431749"/>
          </a:xfrm>
          <a:prstGeom prst="rect">
            <a:avLst/>
          </a:prstGeom>
        </p:spPr>
        <p:txBody>
          <a:bodyPr lIns="0" tIns="0" rIns="0" bIns="0" rtlCol="0" anchor="t">
            <a:spAutoFit/>
          </a:bodyPr>
          <a:lstStyle/>
          <a:p>
            <a:pPr algn="l">
              <a:lnSpc>
                <a:spcPts val="3225"/>
              </a:lnSpc>
            </a:pPr>
            <a:r>
              <a:rPr lang="en-US" sz="2304" b="1" dirty="0">
                <a:solidFill>
                  <a:srgbClr val="002060"/>
                </a:solidFill>
                <a:latin typeface="Calibri (MS) Bold"/>
                <a:ea typeface="Calibri (MS) Bold"/>
                <a:cs typeface="Calibri (MS) Bold"/>
                <a:sym typeface="Calibri (MS) Bold"/>
              </a:rPr>
              <a:t>PAYROLL</a:t>
            </a:r>
          </a:p>
        </p:txBody>
      </p:sp>
      <p:sp>
        <p:nvSpPr>
          <p:cNvPr id="6" name="TextBox 6"/>
          <p:cNvSpPr txBox="1"/>
          <p:nvPr/>
        </p:nvSpPr>
        <p:spPr>
          <a:xfrm>
            <a:off x="1564262" y="4246016"/>
            <a:ext cx="1255138" cy="385811"/>
          </a:xfrm>
          <a:prstGeom prst="rect">
            <a:avLst/>
          </a:prstGeom>
        </p:spPr>
        <p:txBody>
          <a:bodyPr wrap="square" lIns="0" tIns="0" rIns="0" bIns="0" rtlCol="0" anchor="t">
            <a:spAutoFit/>
          </a:bodyPr>
          <a:lstStyle/>
          <a:p>
            <a:pPr algn="l">
              <a:lnSpc>
                <a:spcPts val="3225"/>
              </a:lnSpc>
            </a:pPr>
            <a:r>
              <a:rPr lang="en-US" sz="2304" dirty="0">
                <a:solidFill>
                  <a:srgbClr val="002060"/>
                </a:solidFill>
                <a:latin typeface="Calibri (MS)"/>
                <a:ea typeface="Calibri (MS)"/>
                <a:cs typeface="Calibri (MS)"/>
                <a:sym typeface="Calibri (MS)"/>
              </a:rPr>
              <a:t>$574,160</a:t>
            </a:r>
          </a:p>
        </p:txBody>
      </p:sp>
      <p:sp>
        <p:nvSpPr>
          <p:cNvPr id="7" name="TextBox 7"/>
          <p:cNvSpPr txBox="1"/>
          <p:nvPr/>
        </p:nvSpPr>
        <p:spPr>
          <a:xfrm>
            <a:off x="3283582" y="4246016"/>
            <a:ext cx="980142" cy="385811"/>
          </a:xfrm>
          <a:prstGeom prst="rect">
            <a:avLst/>
          </a:prstGeom>
        </p:spPr>
        <p:txBody>
          <a:bodyPr lIns="0" tIns="0" rIns="0" bIns="0" rtlCol="0" anchor="t">
            <a:spAutoFit/>
          </a:bodyPr>
          <a:lstStyle/>
          <a:p>
            <a:pPr algn="l">
              <a:lnSpc>
                <a:spcPts val="3225"/>
              </a:lnSpc>
            </a:pPr>
            <a:r>
              <a:rPr lang="en-US" sz="2304" dirty="0">
                <a:solidFill>
                  <a:srgbClr val="002060"/>
                </a:solidFill>
                <a:latin typeface="Calibri (MS)"/>
                <a:ea typeface="Calibri (MS)"/>
                <a:cs typeface="Calibri (MS)"/>
                <a:sym typeface="Calibri (MS)"/>
              </a:rPr>
              <a:t>$68,155</a:t>
            </a:r>
          </a:p>
        </p:txBody>
      </p:sp>
      <p:sp>
        <p:nvSpPr>
          <p:cNvPr id="8" name="TextBox 8"/>
          <p:cNvSpPr txBox="1"/>
          <p:nvPr/>
        </p:nvSpPr>
        <p:spPr>
          <a:xfrm>
            <a:off x="2825027" y="3115805"/>
            <a:ext cx="1459468" cy="431749"/>
          </a:xfrm>
          <a:prstGeom prst="rect">
            <a:avLst/>
          </a:prstGeom>
        </p:spPr>
        <p:txBody>
          <a:bodyPr lIns="0" tIns="0" rIns="0" bIns="0" rtlCol="0" anchor="t">
            <a:spAutoFit/>
          </a:bodyPr>
          <a:lstStyle/>
          <a:p>
            <a:pPr algn="l">
              <a:lnSpc>
                <a:spcPts val="3225"/>
              </a:lnSpc>
            </a:pPr>
            <a:r>
              <a:rPr lang="en-US" sz="2304" b="1" dirty="0">
                <a:solidFill>
                  <a:srgbClr val="002060"/>
                </a:solidFill>
                <a:latin typeface="Calibri (MS) Bold"/>
                <a:ea typeface="Calibri (MS) Bold"/>
                <a:cs typeface="Calibri (MS) Bold"/>
                <a:sym typeface="Calibri (MS) Bold"/>
              </a:rPr>
              <a:t>INSURANCE</a:t>
            </a:r>
          </a:p>
        </p:txBody>
      </p:sp>
      <p:sp>
        <p:nvSpPr>
          <p:cNvPr id="9" name="TextBox 9"/>
          <p:cNvSpPr txBox="1"/>
          <p:nvPr/>
        </p:nvSpPr>
        <p:spPr>
          <a:xfrm>
            <a:off x="4774435" y="3150384"/>
            <a:ext cx="1365161" cy="384124"/>
          </a:xfrm>
          <a:prstGeom prst="rect">
            <a:avLst/>
          </a:prstGeom>
        </p:spPr>
        <p:txBody>
          <a:bodyPr lIns="0" tIns="0" rIns="0" bIns="0" rtlCol="0" anchor="t">
            <a:spAutoFit/>
          </a:bodyPr>
          <a:lstStyle/>
          <a:p>
            <a:pPr algn="l">
              <a:lnSpc>
                <a:spcPts val="2760"/>
              </a:lnSpc>
            </a:pPr>
            <a:r>
              <a:rPr lang="en-US" sz="2304" b="1" dirty="0">
                <a:solidFill>
                  <a:srgbClr val="002060"/>
                </a:solidFill>
                <a:latin typeface="Calibri (MS) Bold"/>
                <a:ea typeface="Calibri (MS) Bold"/>
                <a:cs typeface="Calibri (MS) Bold"/>
                <a:sym typeface="Calibri (MS) Bold"/>
              </a:rPr>
              <a:t>PROPERTY </a:t>
            </a:r>
          </a:p>
        </p:txBody>
      </p:sp>
      <p:sp>
        <p:nvSpPr>
          <p:cNvPr id="10" name="TextBox 10"/>
          <p:cNvSpPr txBox="1"/>
          <p:nvPr/>
        </p:nvSpPr>
        <p:spPr>
          <a:xfrm>
            <a:off x="5179819" y="3500904"/>
            <a:ext cx="469773" cy="384124"/>
          </a:xfrm>
          <a:prstGeom prst="rect">
            <a:avLst/>
          </a:prstGeom>
        </p:spPr>
        <p:txBody>
          <a:bodyPr lIns="0" tIns="0" rIns="0" bIns="0" rtlCol="0" anchor="t">
            <a:spAutoFit/>
          </a:bodyPr>
          <a:lstStyle/>
          <a:p>
            <a:pPr algn="l">
              <a:lnSpc>
                <a:spcPts val="2760"/>
              </a:lnSpc>
            </a:pPr>
            <a:r>
              <a:rPr lang="en-US" sz="2304" b="1" dirty="0">
                <a:solidFill>
                  <a:srgbClr val="002060"/>
                </a:solidFill>
                <a:latin typeface="Calibri (MS) Bold"/>
                <a:ea typeface="Calibri (MS) Bold"/>
                <a:cs typeface="Calibri (MS) Bold"/>
                <a:sym typeface="Calibri (MS) Bold"/>
              </a:rPr>
              <a:t>TAX</a:t>
            </a:r>
          </a:p>
        </p:txBody>
      </p:sp>
      <p:sp>
        <p:nvSpPr>
          <p:cNvPr id="11" name="TextBox 11"/>
          <p:cNvSpPr txBox="1"/>
          <p:nvPr/>
        </p:nvSpPr>
        <p:spPr>
          <a:xfrm>
            <a:off x="4929882" y="4007891"/>
            <a:ext cx="1209713" cy="635880"/>
          </a:xfrm>
          <a:prstGeom prst="rect">
            <a:avLst/>
          </a:prstGeom>
        </p:spPr>
        <p:txBody>
          <a:bodyPr wrap="square" lIns="0" tIns="0" rIns="0" bIns="0" rtlCol="0" anchor="t">
            <a:spAutoFit/>
          </a:bodyPr>
          <a:lstStyle/>
          <a:p>
            <a:pPr algn="l">
              <a:lnSpc>
                <a:spcPts val="5760"/>
              </a:lnSpc>
            </a:pPr>
            <a:r>
              <a:rPr lang="en-US" sz="2304" dirty="0">
                <a:solidFill>
                  <a:srgbClr val="002060"/>
                </a:solidFill>
                <a:latin typeface="Calibri (MS)"/>
                <a:ea typeface="Calibri (MS)"/>
                <a:cs typeface="Calibri (MS)"/>
                <a:sym typeface="Calibri (MS)"/>
              </a:rPr>
              <a:t>$28,500</a:t>
            </a:r>
          </a:p>
        </p:txBody>
      </p:sp>
      <p:sp>
        <p:nvSpPr>
          <p:cNvPr id="12" name="TextBox 12"/>
          <p:cNvSpPr txBox="1"/>
          <p:nvPr/>
        </p:nvSpPr>
        <p:spPr>
          <a:xfrm>
            <a:off x="1757429" y="1991135"/>
            <a:ext cx="5775874" cy="385811"/>
          </a:xfrm>
          <a:prstGeom prst="rect">
            <a:avLst/>
          </a:prstGeom>
        </p:spPr>
        <p:txBody>
          <a:bodyPr lIns="0" tIns="0" rIns="0" bIns="0" rtlCol="0" anchor="t">
            <a:spAutoFit/>
          </a:bodyPr>
          <a:lstStyle/>
          <a:p>
            <a:pPr algn="l">
              <a:lnSpc>
                <a:spcPts val="3225"/>
              </a:lnSpc>
            </a:pPr>
            <a:r>
              <a:rPr lang="en-US" sz="2304" b="1" dirty="0">
                <a:solidFill>
                  <a:srgbClr val="FFFFFF"/>
                </a:solidFill>
                <a:latin typeface="Calibri (MS) Bold"/>
                <a:ea typeface="Calibri (MS) Bold"/>
                <a:cs typeface="Calibri (MS) Bold"/>
                <a:sym typeface="Calibri (MS) Bold"/>
              </a:rPr>
              <a:t>WHAT YOUR MEMBERSHIP DUES MUST COVER</a:t>
            </a:r>
          </a:p>
        </p:txBody>
      </p:sp>
      <p:sp>
        <p:nvSpPr>
          <p:cNvPr id="13" name="TextBox 13"/>
          <p:cNvSpPr txBox="1"/>
          <p:nvPr/>
        </p:nvSpPr>
        <p:spPr>
          <a:xfrm>
            <a:off x="6576060" y="4246016"/>
            <a:ext cx="1209712" cy="385811"/>
          </a:xfrm>
          <a:prstGeom prst="rect">
            <a:avLst/>
          </a:prstGeom>
        </p:spPr>
        <p:txBody>
          <a:bodyPr wrap="square" lIns="0" tIns="0" rIns="0" bIns="0" rtlCol="0" anchor="t">
            <a:spAutoFit/>
          </a:bodyPr>
          <a:lstStyle/>
          <a:p>
            <a:pPr algn="l">
              <a:lnSpc>
                <a:spcPts val="3225"/>
              </a:lnSpc>
            </a:pPr>
            <a:r>
              <a:rPr lang="en-US" sz="2304" dirty="0">
                <a:solidFill>
                  <a:srgbClr val="002060"/>
                </a:solidFill>
                <a:latin typeface="Calibri (MS)"/>
                <a:ea typeface="Calibri (MS)"/>
                <a:cs typeface="Calibri (MS)"/>
                <a:sym typeface="Calibri (MS)"/>
              </a:rPr>
              <a:t>$40,940</a:t>
            </a:r>
          </a:p>
        </p:txBody>
      </p:sp>
      <p:sp>
        <p:nvSpPr>
          <p:cNvPr id="14" name="TextBox 14"/>
          <p:cNvSpPr txBox="1"/>
          <p:nvPr/>
        </p:nvSpPr>
        <p:spPr>
          <a:xfrm>
            <a:off x="6498336" y="3102759"/>
            <a:ext cx="1137428" cy="431749"/>
          </a:xfrm>
          <a:prstGeom prst="rect">
            <a:avLst/>
          </a:prstGeom>
        </p:spPr>
        <p:txBody>
          <a:bodyPr lIns="0" tIns="0" rIns="0" bIns="0" rtlCol="0" anchor="t">
            <a:spAutoFit/>
          </a:bodyPr>
          <a:lstStyle/>
          <a:p>
            <a:pPr algn="l">
              <a:lnSpc>
                <a:spcPts val="3225"/>
              </a:lnSpc>
            </a:pPr>
            <a:r>
              <a:rPr lang="en-US" sz="2304" b="1">
                <a:solidFill>
                  <a:srgbClr val="002060"/>
                </a:solidFill>
                <a:latin typeface="Calibri (MS) Bold"/>
                <a:ea typeface="Calibri (MS) Bold"/>
                <a:cs typeface="Calibri (MS) Bold"/>
                <a:sym typeface="Calibri (MS) Bold"/>
              </a:rPr>
              <a:t>UTILITIES</a:t>
            </a:r>
          </a:p>
        </p:txBody>
      </p:sp>
      <p:pic>
        <p:nvPicPr>
          <p:cNvPr id="15" name="Picture 14">
            <a:extLst>
              <a:ext uri="{FF2B5EF4-FFF2-40B4-BE49-F238E27FC236}">
                <a16:creationId xmlns:a16="http://schemas.microsoft.com/office/drawing/2014/main" id="{AA2B7614-E40F-1FFB-E714-EB93F73DA986}"/>
              </a:ext>
            </a:extLst>
          </p:cNvPr>
          <p:cNvPicPr>
            <a:picLocks noChangeAspect="1"/>
          </p:cNvPicPr>
          <p:nvPr/>
        </p:nvPicPr>
        <p:blipFill>
          <a:blip r:embed="rId4">
            <a:alphaModFix/>
            <a:lum bright="-38000" contrast="45000"/>
          </a:blip>
          <a:srcRect/>
          <a:stretch/>
        </p:blipFill>
        <p:spPr>
          <a:xfrm>
            <a:off x="0" y="-40911"/>
            <a:ext cx="2286000" cy="1752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493"/>
            <a:ext cx="8229600" cy="1143000"/>
          </a:xfrm>
        </p:spPr>
        <p:txBody>
          <a:bodyPr>
            <a:noAutofit/>
          </a:bodyPr>
          <a:lstStyle/>
          <a:p>
            <a:r>
              <a:rPr lang="en-US" sz="2800" dirty="0">
                <a:solidFill>
                  <a:schemeClr val="tx2">
                    <a:lumMod val="75000"/>
                  </a:schemeClr>
                </a:solidFill>
                <a:latin typeface="Times New Roman" panose="02020603050405020304" pitchFamily="18" charset="0"/>
                <a:cs typeface="Times New Roman" panose="02020603050405020304" pitchFamily="18" charset="0"/>
              </a:rPr>
              <a:t>Finance Report</a:t>
            </a:r>
            <a:br>
              <a:rPr lang="en-US" sz="2800" dirty="0">
                <a:solidFill>
                  <a:schemeClr val="tx2">
                    <a:lumMod val="75000"/>
                  </a:schemeClr>
                </a:solidFill>
                <a:latin typeface="Times New Roman" panose="02020603050405020304" pitchFamily="18" charset="0"/>
                <a:cs typeface="Times New Roman" panose="02020603050405020304" pitchFamily="18" charset="0"/>
              </a:rPr>
            </a:br>
            <a:r>
              <a:rPr lang="en-US" sz="2800" dirty="0">
                <a:solidFill>
                  <a:schemeClr val="tx2">
                    <a:lumMod val="75000"/>
                  </a:schemeClr>
                </a:solidFill>
                <a:latin typeface="Times New Roman" panose="02020603050405020304" pitchFamily="18" charset="0"/>
                <a:cs typeface="Times New Roman" panose="02020603050405020304" pitchFamily="18" charset="0"/>
              </a:rPr>
              <a:t>Ann Demopoulos</a:t>
            </a:r>
          </a:p>
        </p:txBody>
      </p:sp>
      <p:sp>
        <p:nvSpPr>
          <p:cNvPr id="3" name="Content Placeholder 2"/>
          <p:cNvSpPr>
            <a:spLocks noGrp="1"/>
          </p:cNvSpPr>
          <p:nvPr>
            <p:ph idx="1"/>
          </p:nvPr>
        </p:nvSpPr>
        <p:spPr>
          <a:xfrm>
            <a:off x="-27709" y="1752600"/>
            <a:ext cx="9087729" cy="5410200"/>
          </a:xfrm>
        </p:spPr>
        <p:txBody>
          <a:bodyPr>
            <a:noAutofit/>
          </a:bodyPr>
          <a:lstStyle/>
          <a:p>
            <a:pPr marL="0" indent="0">
              <a:buNone/>
            </a:pPr>
            <a:r>
              <a:rPr lang="en-US" dirty="0">
                <a:solidFill>
                  <a:srgbClr val="002060"/>
                </a:solidFill>
                <a:latin typeface="Times New Roman" panose="02020603050405020304" pitchFamily="18" charset="0"/>
                <a:cs typeface="Times New Roman" panose="02020603050405020304" pitchFamily="18" charset="0"/>
              </a:rPr>
              <a:t>As a tax-exempt social club, the Club must meet certain thresholds related to its non-member revenue: </a:t>
            </a:r>
          </a:p>
          <a:p>
            <a:pPr marL="400050" lvl="1" indent="0">
              <a:buNone/>
            </a:pPr>
            <a:r>
              <a:rPr lang="en-US" sz="3200" b="1" dirty="0">
                <a:solidFill>
                  <a:srgbClr val="002060"/>
                </a:solidFill>
                <a:latin typeface="Times New Roman" panose="02020603050405020304" pitchFamily="18" charset="0"/>
                <a:cs typeface="Times New Roman" panose="02020603050405020304" pitchFamily="18" charset="0"/>
              </a:rPr>
              <a:t>No more than 35% of the Club’s revenue can be from non-member sources (events and investment income) </a:t>
            </a:r>
          </a:p>
          <a:p>
            <a:pPr marL="400050" lvl="1" indent="0">
              <a:buNone/>
            </a:pPr>
            <a:endParaRPr lang="en-US" sz="3200" b="1" dirty="0">
              <a:solidFill>
                <a:srgbClr val="002060"/>
              </a:solidFill>
              <a:latin typeface="Times New Roman" panose="02020603050405020304" pitchFamily="18" charset="0"/>
              <a:cs typeface="Times New Roman" panose="02020603050405020304" pitchFamily="18" charset="0"/>
            </a:endParaRPr>
          </a:p>
          <a:p>
            <a:pPr marL="400050" lvl="1" indent="0">
              <a:buNone/>
            </a:pPr>
            <a:r>
              <a:rPr lang="en-US" sz="3200" b="1" dirty="0">
                <a:solidFill>
                  <a:srgbClr val="002060"/>
                </a:solidFill>
                <a:latin typeface="Times New Roman" panose="02020603050405020304" pitchFamily="18" charset="0"/>
                <a:cs typeface="Times New Roman" panose="02020603050405020304" pitchFamily="18" charset="0"/>
              </a:rPr>
              <a:t>Of that 35%, no more than 15% can be from</a:t>
            </a:r>
          </a:p>
          <a:p>
            <a:pPr marL="400050" lvl="1" indent="0">
              <a:buNone/>
            </a:pPr>
            <a:r>
              <a:rPr lang="en-US" sz="3200" b="1" dirty="0">
                <a:solidFill>
                  <a:srgbClr val="002060"/>
                </a:solidFill>
                <a:latin typeface="Times New Roman" panose="02020603050405020304" pitchFamily="18" charset="0"/>
                <a:cs typeface="Times New Roman" panose="02020603050405020304" pitchFamily="18" charset="0"/>
              </a:rPr>
              <a:t>non-member events</a:t>
            </a:r>
          </a:p>
          <a:p>
            <a:pPr marL="0" indent="0">
              <a:buNone/>
            </a:pPr>
            <a:endParaRPr lang="en-US" dirty="0">
              <a:solidFill>
                <a:srgbClr val="002060"/>
              </a:solidFill>
              <a:latin typeface="Garamond" panose="02020404030301010803" pitchFamily="18" charset="0"/>
            </a:endParaRPr>
          </a:p>
        </p:txBody>
      </p:sp>
      <p:pic>
        <p:nvPicPr>
          <p:cNvPr id="5" name="Picture 4">
            <a:extLst>
              <a:ext uri="{FF2B5EF4-FFF2-40B4-BE49-F238E27FC236}">
                <a16:creationId xmlns:a16="http://schemas.microsoft.com/office/drawing/2014/main" id="{891E32A3-EECF-82A5-DD2E-22B000AEFE4D}"/>
              </a:ext>
            </a:extLst>
          </p:cNvPr>
          <p:cNvPicPr>
            <a:picLocks noChangeAspect="1"/>
          </p:cNvPicPr>
          <p:nvPr/>
        </p:nvPicPr>
        <p:blipFill>
          <a:blip r:embed="rId2">
            <a:alphaModFix/>
            <a:lum bright="-38000" contrast="45000"/>
          </a:blip>
          <a:srcRect/>
          <a:stretch/>
        </p:blipFill>
        <p:spPr>
          <a:xfrm>
            <a:off x="-152400" y="-151098"/>
            <a:ext cx="2616939" cy="2022181"/>
          </a:xfrm>
          <a:prstGeom prst="rect">
            <a:avLst/>
          </a:prstGeom>
        </p:spPr>
      </p:pic>
    </p:spTree>
    <p:extLst>
      <p:ext uri="{BB962C8B-B14F-4D97-AF65-F5344CB8AC3E}">
        <p14:creationId xmlns:p14="http://schemas.microsoft.com/office/powerpoint/2010/main" val="301085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
            <a:ext cx="8229600" cy="1249998"/>
          </a:xfrm>
        </p:spPr>
        <p:txBody>
          <a:bodyPr>
            <a:noAutofit/>
          </a:bodyPr>
          <a:lstStyle/>
          <a:p>
            <a:r>
              <a:rPr lang="en-US" sz="3600" dirty="0">
                <a:solidFill>
                  <a:srgbClr val="002060"/>
                </a:solidFill>
                <a:latin typeface="Times New Roman" panose="02020603050405020304" pitchFamily="18" charset="0"/>
                <a:cs typeface="Times New Roman" panose="02020603050405020304" pitchFamily="18" charset="0"/>
              </a:rPr>
              <a:t>Finance Report</a:t>
            </a:r>
            <a:br>
              <a:rPr lang="en-US" sz="3600" dirty="0">
                <a:solidFill>
                  <a:srgbClr val="002060"/>
                </a:solidFill>
                <a:latin typeface="Times New Roman" panose="02020603050405020304" pitchFamily="18" charset="0"/>
                <a:cs typeface="Times New Roman" panose="02020603050405020304" pitchFamily="18" charset="0"/>
              </a:rPr>
            </a:br>
            <a:r>
              <a:rPr lang="en-US" sz="3600" dirty="0">
                <a:solidFill>
                  <a:srgbClr val="002060"/>
                </a:solidFill>
                <a:latin typeface="Times New Roman" panose="02020603050405020304" pitchFamily="18" charset="0"/>
                <a:cs typeface="Times New Roman" panose="02020603050405020304" pitchFamily="18" charset="0"/>
              </a:rPr>
              <a:t>Ann Demopoulos</a:t>
            </a:r>
          </a:p>
        </p:txBody>
      </p:sp>
      <p:sp>
        <p:nvSpPr>
          <p:cNvPr id="3" name="Content Placeholder 2"/>
          <p:cNvSpPr>
            <a:spLocks noGrp="1"/>
          </p:cNvSpPr>
          <p:nvPr>
            <p:ph idx="1"/>
          </p:nvPr>
        </p:nvSpPr>
        <p:spPr>
          <a:xfrm>
            <a:off x="0" y="1447800"/>
            <a:ext cx="9087729" cy="5410200"/>
          </a:xfrm>
        </p:spPr>
        <p:txBody>
          <a:bodyPr>
            <a:noAutofit/>
          </a:bodyPr>
          <a:lstStyle/>
          <a:p>
            <a:pPr marL="0" lvl="0" indent="0" algn="ctr">
              <a:buNone/>
            </a:pPr>
            <a:r>
              <a:rPr lang="en-US" sz="5400" b="1" dirty="0">
                <a:solidFill>
                  <a:srgbClr val="002060"/>
                </a:solidFill>
                <a:latin typeface="Times New Roman" panose="02020603050405020304" pitchFamily="18" charset="0"/>
                <a:cs typeface="Times New Roman" panose="02020603050405020304" pitchFamily="18" charset="0"/>
              </a:rPr>
              <a:t>WE NEED YOU!!</a:t>
            </a:r>
          </a:p>
          <a:p>
            <a:pPr marL="0" lvl="0" indent="0" algn="just">
              <a:buNone/>
            </a:pPr>
            <a:endParaRPr lang="en-US" sz="2400" dirty="0">
              <a:solidFill>
                <a:srgbClr val="002060"/>
              </a:solidFill>
              <a:latin typeface="Times New Roman" panose="02020603050405020304" pitchFamily="18" charset="0"/>
              <a:cs typeface="Times New Roman" panose="02020603050405020304" pitchFamily="18" charset="0"/>
            </a:endParaRPr>
          </a:p>
          <a:p>
            <a:pPr lvl="0" algn="just"/>
            <a:r>
              <a:rPr lang="en-US" sz="2300" b="1" dirty="0">
                <a:solidFill>
                  <a:srgbClr val="002060"/>
                </a:solidFill>
                <a:latin typeface="Times New Roman" panose="02020603050405020304" pitchFamily="18" charset="0"/>
                <a:cs typeface="Times New Roman" panose="02020603050405020304" pitchFamily="18" charset="0"/>
              </a:rPr>
              <a:t>Come to the Wednesday program &amp; lunch!</a:t>
            </a:r>
          </a:p>
          <a:p>
            <a:pPr marL="0" lvl="0" indent="0" algn="just">
              <a:buNone/>
            </a:pPr>
            <a:endParaRPr lang="en-US" sz="2300" b="1" dirty="0">
              <a:solidFill>
                <a:srgbClr val="002060"/>
              </a:solidFill>
              <a:latin typeface="Times New Roman" panose="02020603050405020304" pitchFamily="18" charset="0"/>
              <a:cs typeface="Times New Roman" panose="02020603050405020304" pitchFamily="18" charset="0"/>
            </a:endParaRPr>
          </a:p>
          <a:p>
            <a:pPr lvl="0" algn="just"/>
            <a:r>
              <a:rPr lang="en-US" sz="2300" b="1" dirty="0">
                <a:solidFill>
                  <a:srgbClr val="002060"/>
                </a:solidFill>
                <a:latin typeface="Times New Roman" panose="02020603050405020304" pitchFamily="18" charset="0"/>
                <a:cs typeface="Times New Roman" panose="02020603050405020304" pitchFamily="18" charset="0"/>
              </a:rPr>
              <a:t>Come to the daytime or evening events!</a:t>
            </a:r>
          </a:p>
          <a:p>
            <a:pPr lvl="0" algn="just"/>
            <a:endParaRPr lang="en-US" sz="2300" b="1" dirty="0">
              <a:solidFill>
                <a:srgbClr val="002060"/>
              </a:solidFill>
              <a:latin typeface="Times New Roman" panose="02020603050405020304" pitchFamily="18" charset="0"/>
              <a:cs typeface="Times New Roman" panose="02020603050405020304" pitchFamily="18" charset="0"/>
            </a:endParaRPr>
          </a:p>
          <a:p>
            <a:pPr lvl="0" algn="just"/>
            <a:r>
              <a:rPr lang="en-US" sz="2300" b="1" dirty="0">
                <a:solidFill>
                  <a:srgbClr val="002060"/>
                </a:solidFill>
                <a:latin typeface="Times New Roman" panose="02020603050405020304" pitchFamily="18" charset="0"/>
                <a:cs typeface="Times New Roman" panose="02020603050405020304" pitchFamily="18" charset="0"/>
              </a:rPr>
              <a:t>Plan a luncheon, dinner, or event at the Club with colleagues, friends,  or family! </a:t>
            </a:r>
          </a:p>
          <a:p>
            <a:pPr marL="0" indent="0">
              <a:buNone/>
            </a:pPr>
            <a:endParaRPr lang="en-US" sz="2300" b="1"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The more you use the Club, the better and stronger the Club becomes!</a:t>
            </a:r>
          </a:p>
        </p:txBody>
      </p:sp>
      <p:pic>
        <p:nvPicPr>
          <p:cNvPr id="5" name="Picture 4">
            <a:extLst>
              <a:ext uri="{FF2B5EF4-FFF2-40B4-BE49-F238E27FC236}">
                <a16:creationId xmlns:a16="http://schemas.microsoft.com/office/drawing/2014/main" id="{1B3B5C2C-80E8-FC5D-A545-B57C0CDF1BAF}"/>
              </a:ext>
            </a:extLst>
          </p:cNvPr>
          <p:cNvPicPr>
            <a:picLocks noChangeAspect="1"/>
          </p:cNvPicPr>
          <p:nvPr/>
        </p:nvPicPr>
        <p:blipFill>
          <a:blip r:embed="rId2">
            <a:alphaModFix/>
            <a:lum bright="-38000" contrast="45000"/>
          </a:blip>
          <a:srcRect/>
          <a:stretch/>
        </p:blipFill>
        <p:spPr>
          <a:xfrm>
            <a:off x="-152400" y="0"/>
            <a:ext cx="2616939" cy="2022181"/>
          </a:xfrm>
          <a:prstGeom prst="rect">
            <a:avLst/>
          </a:prstGeom>
        </p:spPr>
      </p:pic>
    </p:spTree>
    <p:extLst>
      <p:ext uri="{BB962C8B-B14F-4D97-AF65-F5344CB8AC3E}">
        <p14:creationId xmlns:p14="http://schemas.microsoft.com/office/powerpoint/2010/main" val="414872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51606" y="489842"/>
            <a:ext cx="6582794" cy="565026"/>
          </a:xfrm>
          <a:prstGeom prst="rect">
            <a:avLst/>
          </a:prstGeom>
        </p:spPr>
        <p:txBody>
          <a:bodyPr wrap="square" lIns="0" tIns="0" rIns="0" bIns="0" rtlCol="0" anchor="t">
            <a:spAutoFit/>
          </a:bodyPr>
          <a:lstStyle/>
          <a:p>
            <a:pPr algn="l">
              <a:lnSpc>
                <a:spcPts val="5040"/>
              </a:lnSpc>
            </a:pPr>
            <a:r>
              <a:rPr lang="en-US" sz="2800" b="1" dirty="0">
                <a:solidFill>
                  <a:srgbClr val="002060"/>
                </a:solidFill>
                <a:latin typeface="Times New Roman" panose="02020603050405020304" pitchFamily="18" charset="0"/>
                <a:ea typeface="Calibri (MS) Bold"/>
                <a:cs typeface="Times New Roman" panose="02020603050405020304" pitchFamily="18" charset="0"/>
                <a:sym typeface="Calibri (MS) Bold"/>
              </a:rPr>
              <a:t>MEMBERSHIP – CANDY BROMAN</a:t>
            </a:r>
          </a:p>
        </p:txBody>
      </p:sp>
      <p:pic>
        <p:nvPicPr>
          <p:cNvPr id="9" name="Picture 8">
            <a:extLst>
              <a:ext uri="{FF2B5EF4-FFF2-40B4-BE49-F238E27FC236}">
                <a16:creationId xmlns:a16="http://schemas.microsoft.com/office/drawing/2014/main" id="{A9D2A010-5840-D629-6AD8-5AE8C0F31DCE}"/>
              </a:ext>
            </a:extLst>
          </p:cNvPr>
          <p:cNvPicPr>
            <a:picLocks noChangeAspect="1"/>
          </p:cNvPicPr>
          <p:nvPr/>
        </p:nvPicPr>
        <p:blipFill>
          <a:blip r:embed="rId2">
            <a:alphaModFix/>
            <a:lum bright="-38000" contrast="45000"/>
          </a:blip>
          <a:srcRect/>
          <a:stretch/>
        </p:blipFill>
        <p:spPr>
          <a:xfrm>
            <a:off x="-228600" y="-103945"/>
            <a:ext cx="2286000" cy="1752600"/>
          </a:xfrm>
          <a:prstGeom prst="rect">
            <a:avLst/>
          </a:prstGeom>
        </p:spPr>
      </p:pic>
      <p:sp>
        <p:nvSpPr>
          <p:cNvPr id="12" name="TextBox 11">
            <a:extLst>
              <a:ext uri="{FF2B5EF4-FFF2-40B4-BE49-F238E27FC236}">
                <a16:creationId xmlns:a16="http://schemas.microsoft.com/office/drawing/2014/main" id="{DA3A8E92-3A94-4F33-A356-2720BD7EA7BB}"/>
              </a:ext>
            </a:extLst>
          </p:cNvPr>
          <p:cNvSpPr txBox="1"/>
          <p:nvPr/>
        </p:nvSpPr>
        <p:spPr>
          <a:xfrm>
            <a:off x="762001" y="1295400"/>
            <a:ext cx="7805056" cy="5686172"/>
          </a:xfrm>
          <a:prstGeom prst="rect">
            <a:avLst/>
          </a:prstGeom>
          <a:noFill/>
        </p:spPr>
        <p:txBody>
          <a:bodyPr wrap="square" rtlCol="0">
            <a:spAutoFit/>
          </a:bodyPr>
          <a:lstStyle/>
          <a:p>
            <a:pPr marL="0" marR="0" fontAlgn="base">
              <a:lnSpc>
                <a:spcPts val="1690"/>
              </a:lnSpc>
              <a:buNone/>
              <a:tabLst>
                <a:tab pos="274320" algn="l"/>
              </a:tabLst>
            </a:pPr>
            <a:r>
              <a:rPr lang="en-US" sz="1800" spc="85" dirty="0">
                <a:solidFill>
                  <a:srgbClr val="0A2161"/>
                </a:solidFill>
                <a:effectLst/>
                <a:latin typeface="Times New Roman" panose="02020603050405020304" pitchFamily="18" charset="0"/>
                <a:ea typeface="Tahoma" panose="020B0604030504040204" pitchFamily="34" charset="0"/>
              </a:rPr>
              <a:t>Members of the  Committee: co-chair Joyce Barbalato, Barbara Burwick, </a:t>
            </a:r>
            <a:r>
              <a:rPr lang="en-US" sz="1800" spc="80" dirty="0">
                <a:solidFill>
                  <a:srgbClr val="0A2161"/>
                </a:solidFill>
                <a:effectLst/>
                <a:latin typeface="Times New Roman" panose="02020603050405020304" pitchFamily="18" charset="0"/>
                <a:ea typeface="Tahoma" panose="020B0604030504040204" pitchFamily="34" charset="0"/>
              </a:rPr>
              <a:t>Cecilia Chella, Sue Dempsey, Jennifer Dowdell, Linda </a:t>
            </a:r>
            <a:r>
              <a:rPr lang="en-US" sz="1800" spc="80" dirty="0" err="1">
                <a:solidFill>
                  <a:srgbClr val="0A2161"/>
                </a:solidFill>
                <a:effectLst/>
                <a:latin typeface="Times New Roman" panose="02020603050405020304" pitchFamily="18" charset="0"/>
                <a:ea typeface="Tahoma" panose="020B0604030504040204" pitchFamily="34" charset="0"/>
              </a:rPr>
              <a:t>Gianturco</a:t>
            </a:r>
            <a:r>
              <a:rPr lang="en-US" sz="1800" spc="80" dirty="0">
                <a:solidFill>
                  <a:srgbClr val="0A2161"/>
                </a:solidFill>
                <a:effectLst/>
                <a:latin typeface="Times New Roman" panose="02020603050405020304" pitchFamily="18" charset="0"/>
                <a:ea typeface="Tahoma" panose="020B0604030504040204" pitchFamily="34" charset="0"/>
              </a:rPr>
              <a:t>, Jane Hartney, Kathie Homer, Toni Louden, Isabelle Posner, Soledad Proano, </a:t>
            </a:r>
            <a:r>
              <a:rPr lang="en-US" sz="1800" spc="65" dirty="0">
                <a:solidFill>
                  <a:srgbClr val="0A2161"/>
                </a:solidFill>
                <a:effectLst/>
                <a:latin typeface="Times New Roman" panose="02020603050405020304" pitchFamily="18" charset="0"/>
                <a:ea typeface="Tahoma" panose="020B0604030504040204" pitchFamily="34" charset="0"/>
              </a:rPr>
              <a:t>Anne Slater, Cheryl Whitehead, Janice Worobec and Kathy Schwinger</a:t>
            </a:r>
            <a:endParaRPr lang="en-US" sz="1800" dirty="0">
              <a:effectLst/>
              <a:latin typeface="Times New Roman" panose="02020603050405020304" pitchFamily="18" charset="0"/>
              <a:ea typeface="PMingLiU" panose="02020500000000000000" pitchFamily="18" charset="-120"/>
            </a:endParaRPr>
          </a:p>
          <a:p>
            <a:pPr rtl="0" fontAlgn="base">
              <a:spcBef>
                <a:spcPts val="705"/>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Meets monthly to review all applications, requests for leaves of absence, class changes and resignations and makes recommendations for action by the Board of Directors</a:t>
            </a:r>
          </a:p>
          <a:p>
            <a:pPr rtl="0" fontAlgn="base">
              <a:spcBef>
                <a:spcPts val="74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Hosts a weekly Wednesday Membership Table for prospective members</a:t>
            </a:r>
          </a:p>
          <a:p>
            <a:pPr rtl="0" fontAlgn="base">
              <a:spcBef>
                <a:spcPts val="74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Holds a prospective member open house as well as orientations for new members </a:t>
            </a:r>
          </a:p>
          <a:p>
            <a:pPr marR="731520" rtl="0" fontAlgn="base">
              <a:spcBef>
                <a:spcPts val="475"/>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Reviews and makes recommendations to the Board of Directors concerning membership issues</a:t>
            </a:r>
          </a:p>
          <a:p>
            <a:pPr marR="137160" rtl="0" fontAlgn="base">
              <a:spcBef>
                <a:spcPts val="35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Interviews new members for Wednesday introductions and newsletter articles</a:t>
            </a:r>
          </a:p>
          <a:p>
            <a:pPr marR="137160" rtl="0" fontAlgn="base">
              <a:spcBef>
                <a:spcPts val="35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Conducts exit interviews with resigning members</a:t>
            </a:r>
          </a:p>
          <a:p>
            <a:pPr marR="137160" rtl="0" fontAlgn="base">
              <a:spcBef>
                <a:spcPts val="35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Explores ways to recruit new members and retain current members</a:t>
            </a:r>
          </a:p>
          <a:p>
            <a:pPr marR="137160" rtl="0" fontAlgn="base">
              <a:spcBef>
                <a:spcPts val="350"/>
              </a:spcBef>
              <a:buFont typeface="Arial" panose="020B0604020202020204" pitchFamily="34" charset="0"/>
              <a:buChar char="•"/>
            </a:pPr>
            <a:r>
              <a:rPr lang="en-US" sz="1800" b="0" i="0" u="none" strike="noStrike" dirty="0">
                <a:solidFill>
                  <a:srgbClr val="0A2161"/>
                </a:solidFill>
                <a:effectLst/>
                <a:latin typeface="Times New Roman" panose="02020603050405020304" pitchFamily="18" charset="0"/>
                <a:cs typeface="Times New Roman" panose="02020603050405020304" pitchFamily="18" charset="0"/>
              </a:rPr>
              <a:t>Contacts and follows up with information with women interested in membership from tours, our web site, and members </a:t>
            </a:r>
          </a:p>
          <a:p>
            <a:pPr marL="0" marR="137160" fontAlgn="base">
              <a:lnSpc>
                <a:spcPts val="2105"/>
              </a:lnSpc>
              <a:spcBef>
                <a:spcPts val="350"/>
              </a:spcBef>
              <a:tabLst>
                <a:tab pos="274320" algn="l"/>
              </a:tabLst>
            </a:pPr>
            <a:r>
              <a:rPr lang="en-US" sz="1800" spc="75" dirty="0">
                <a:solidFill>
                  <a:srgbClr val="0A216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800" dirty="0">
              <a:effectLst/>
              <a:latin typeface="Times New Roman" panose="02020603050405020304" pitchFamily="18" charset="0"/>
              <a:ea typeface="PMingLiU" panose="02020500000000000000" pitchFamily="18" charset="-120"/>
              <a:cs typeface="Times New Roman" panose="02020603050405020304" pitchFamily="18" charset="0"/>
            </a:endParaRPr>
          </a:p>
          <a:p>
            <a:pPr marL="274320" marR="0" fontAlgn="base">
              <a:lnSpc>
                <a:spcPts val="1770"/>
              </a:lnSpc>
              <a:spcBef>
                <a:spcPts val="295"/>
              </a:spcBef>
              <a:buNone/>
            </a:pPr>
            <a:endParaRPr lang="en-US" sz="1800" spc="75" dirty="0">
              <a:solidFill>
                <a:srgbClr val="0A2161"/>
              </a:solidFill>
              <a:effectLst/>
              <a:latin typeface="Times New Roman" panose="02020603050405020304" pitchFamily="18" charset="0"/>
              <a:ea typeface="Tahoma" panose="020B0604030504040204" pitchFamily="34" charset="0"/>
            </a:endParaRPr>
          </a:p>
          <a:p>
            <a:pPr marL="274320" marR="0" fontAlgn="base">
              <a:lnSpc>
                <a:spcPts val="1770"/>
              </a:lnSpc>
              <a:spcBef>
                <a:spcPts val="295"/>
              </a:spcBef>
              <a:buNone/>
            </a:pPr>
            <a:endParaRPr lang="en-US" sz="1800" dirty="0">
              <a:effectLst/>
              <a:latin typeface="Times New Roman" panose="02020603050405020304" pitchFamily="18" charset="0"/>
              <a:ea typeface="PMingLiU" panose="02020500000000000000" pitchFamily="18"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53" y="1275465"/>
            <a:ext cx="8369303" cy="5430136"/>
          </a:xfrm>
          <a:custGeom>
            <a:avLst/>
            <a:gdLst/>
            <a:ahLst/>
            <a:cxnLst/>
            <a:rect l="l" t="t" r="r" b="b"/>
            <a:pathLst>
              <a:path w="8369303" h="5646039">
                <a:moveTo>
                  <a:pt x="0" y="0"/>
                </a:moveTo>
                <a:lnTo>
                  <a:pt x="8369303" y="0"/>
                </a:lnTo>
                <a:lnTo>
                  <a:pt x="8369303" y="5646039"/>
                </a:lnTo>
                <a:lnTo>
                  <a:pt x="0" y="5646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TextBox 4"/>
          <p:cNvSpPr txBox="1"/>
          <p:nvPr/>
        </p:nvSpPr>
        <p:spPr>
          <a:xfrm>
            <a:off x="3242815" y="346929"/>
            <a:ext cx="2806122" cy="525094"/>
          </a:xfrm>
          <a:prstGeom prst="rect">
            <a:avLst/>
          </a:prstGeom>
        </p:spPr>
        <p:txBody>
          <a:bodyPr lIns="0" tIns="0" rIns="0" bIns="0" rtlCol="0" anchor="t">
            <a:spAutoFit/>
          </a:bodyPr>
          <a:lstStyle/>
          <a:p>
            <a:pPr algn="l">
              <a:lnSpc>
                <a:spcPts val="3841"/>
              </a:lnSpc>
            </a:pPr>
            <a:r>
              <a:rPr lang="en-US" sz="3204" b="1" dirty="0">
                <a:solidFill>
                  <a:srgbClr val="002060"/>
                </a:solidFill>
                <a:latin typeface="Calibri (MS) Bold"/>
                <a:ea typeface="Calibri (MS) Bold"/>
                <a:cs typeface="Calibri (MS) Bold"/>
                <a:sym typeface="Calibri (MS) Bold"/>
              </a:rPr>
              <a:t>Member Profile </a:t>
            </a:r>
          </a:p>
        </p:txBody>
      </p:sp>
      <p:sp>
        <p:nvSpPr>
          <p:cNvPr id="5" name="TextBox 5"/>
          <p:cNvSpPr txBox="1"/>
          <p:nvPr/>
        </p:nvSpPr>
        <p:spPr>
          <a:xfrm>
            <a:off x="2181730" y="834609"/>
            <a:ext cx="4877743" cy="487313"/>
          </a:xfrm>
          <a:prstGeom prst="rect">
            <a:avLst/>
          </a:prstGeom>
        </p:spPr>
        <p:txBody>
          <a:bodyPr lIns="0" tIns="0" rIns="0" bIns="0" rtlCol="0" anchor="t">
            <a:spAutoFit/>
          </a:bodyPr>
          <a:lstStyle/>
          <a:p>
            <a:pPr algn="l">
              <a:lnSpc>
                <a:spcPts val="3841"/>
              </a:lnSpc>
            </a:pPr>
            <a:r>
              <a:rPr lang="en-US" sz="3204" b="1" dirty="0">
                <a:solidFill>
                  <a:srgbClr val="002060"/>
                </a:solidFill>
                <a:latin typeface="Calibri (MS) Bold"/>
                <a:ea typeface="Calibri (MS) Bold"/>
                <a:cs typeface="Calibri (MS) Bold"/>
                <a:sym typeface="Calibri (MS) Bold"/>
              </a:rPr>
              <a:t>May 1, 2024 –April 24, 2025</a:t>
            </a:r>
          </a:p>
        </p:txBody>
      </p:sp>
      <p:sp>
        <p:nvSpPr>
          <p:cNvPr id="6" name="TextBox 6"/>
          <p:cNvSpPr txBox="1"/>
          <p:nvPr/>
        </p:nvSpPr>
        <p:spPr>
          <a:xfrm>
            <a:off x="533400" y="1392785"/>
            <a:ext cx="3909698" cy="4476738"/>
          </a:xfrm>
          <a:prstGeom prst="rect">
            <a:avLst/>
          </a:prstGeom>
        </p:spPr>
        <p:txBody>
          <a:bodyPr lIns="0" tIns="0" rIns="0" bIns="0" rtlCol="0" anchor="t">
            <a:spAutoFit/>
          </a:bodyPr>
          <a:lstStyle/>
          <a:p>
            <a:pPr algn="l">
              <a:lnSpc>
                <a:spcPts val="2805"/>
              </a:lnSpc>
            </a:pPr>
            <a:r>
              <a:rPr lang="en-US" sz="2004" b="1" dirty="0">
                <a:solidFill>
                  <a:srgbClr val="FFFFFF"/>
                </a:solidFill>
                <a:latin typeface="Calibri (MS) Bold"/>
                <a:ea typeface="Calibri (MS) Bold"/>
                <a:cs typeface="Calibri (MS) Bold"/>
                <a:sym typeface="Calibri (MS) Bold"/>
              </a:rPr>
              <a:t>MEMBERSHIP CLASSES</a:t>
            </a:r>
          </a:p>
          <a:p>
            <a:pPr algn="l">
              <a:lnSpc>
                <a:spcPts val="3718"/>
              </a:lnSpc>
            </a:pPr>
            <a:r>
              <a:rPr lang="en-US" sz="2304" b="1" dirty="0">
                <a:solidFill>
                  <a:srgbClr val="002060"/>
                </a:solidFill>
                <a:latin typeface="Calibri (MS) Bold"/>
                <a:ea typeface="Calibri (MS) Bold"/>
                <a:cs typeface="Calibri (MS) Bold"/>
                <a:sym typeface="Calibri (MS) Bold"/>
              </a:rPr>
              <a:t>Class A -</a:t>
            </a:r>
            <a:r>
              <a:rPr lang="en-US" sz="2304" dirty="0">
                <a:solidFill>
                  <a:srgbClr val="002060"/>
                </a:solidFill>
                <a:latin typeface="Calibri (MS)"/>
                <a:ea typeface="Calibri (MS)"/>
                <a:cs typeface="Calibri (MS)"/>
                <a:sym typeface="Calibri (MS)"/>
              </a:rPr>
              <a:t>Resident </a:t>
            </a:r>
            <a:r>
              <a:rPr lang="en-US" sz="2304" b="1" dirty="0">
                <a:solidFill>
                  <a:srgbClr val="002060"/>
                </a:solidFill>
                <a:latin typeface="Calibri (MS) Bold"/>
                <a:ea typeface="Calibri (MS) Bold"/>
                <a:cs typeface="Calibri (MS) Bold"/>
                <a:sym typeface="Calibri (MS) Bold"/>
              </a:rPr>
              <a:t>Class A+-</a:t>
            </a:r>
            <a:r>
              <a:rPr lang="en-US" sz="2304" dirty="0">
                <a:solidFill>
                  <a:srgbClr val="002060"/>
                </a:solidFill>
                <a:latin typeface="Calibri (MS)"/>
                <a:ea typeface="Calibri (MS)"/>
                <a:cs typeface="Calibri (MS)"/>
                <a:sym typeface="Calibri (MS)"/>
              </a:rPr>
              <a:t>Resident 30+ years </a:t>
            </a:r>
          </a:p>
          <a:p>
            <a:pPr algn="l">
              <a:lnSpc>
                <a:spcPts val="3718"/>
              </a:lnSpc>
            </a:pPr>
            <a:r>
              <a:rPr lang="en-US" sz="2304" b="1" dirty="0">
                <a:solidFill>
                  <a:srgbClr val="002060"/>
                </a:solidFill>
                <a:latin typeface="Calibri (MS) Bold"/>
                <a:ea typeface="Calibri (MS) Bold"/>
                <a:cs typeface="Calibri (MS) Bold"/>
                <a:sym typeface="Calibri (MS) Bold"/>
              </a:rPr>
              <a:t>Class B</a:t>
            </a:r>
            <a:r>
              <a:rPr lang="en-US" sz="2304" dirty="0">
                <a:solidFill>
                  <a:srgbClr val="002060"/>
                </a:solidFill>
                <a:latin typeface="Calibri (MS)"/>
                <a:ea typeface="Calibri (MS)"/>
                <a:cs typeface="Calibri (MS)"/>
                <a:sym typeface="Calibri (MS)"/>
              </a:rPr>
              <a:t>-Non-Resident </a:t>
            </a:r>
            <a:r>
              <a:rPr lang="en-US" sz="2304" b="1" dirty="0">
                <a:solidFill>
                  <a:srgbClr val="002060"/>
                </a:solidFill>
                <a:latin typeface="Calibri (MS) Bold"/>
                <a:ea typeface="Calibri (MS) Bold"/>
                <a:cs typeface="Calibri (MS) Bold"/>
                <a:sym typeface="Calibri (MS) Bold"/>
              </a:rPr>
              <a:t>Class C </a:t>
            </a:r>
            <a:r>
              <a:rPr lang="en-US" sz="2304" dirty="0">
                <a:solidFill>
                  <a:srgbClr val="002060"/>
                </a:solidFill>
                <a:latin typeface="Calibri (MS)"/>
                <a:ea typeface="Calibri (MS)"/>
                <a:cs typeface="Calibri (MS)"/>
                <a:sym typeface="Calibri (MS)"/>
              </a:rPr>
              <a:t>-Professional </a:t>
            </a:r>
            <a:r>
              <a:rPr lang="en-US" sz="2304" b="1" dirty="0">
                <a:solidFill>
                  <a:srgbClr val="002060"/>
                </a:solidFill>
                <a:latin typeface="Calibri (MS) Bold"/>
                <a:ea typeface="Calibri (MS) Bold"/>
                <a:cs typeface="Calibri (MS) Bold"/>
                <a:sym typeface="Calibri (MS) Bold"/>
              </a:rPr>
              <a:t>Class C+ </a:t>
            </a:r>
            <a:r>
              <a:rPr lang="en-US" sz="2304" dirty="0">
                <a:solidFill>
                  <a:srgbClr val="002060"/>
                </a:solidFill>
                <a:latin typeface="Calibri (MS)"/>
                <a:ea typeface="Calibri (MS)"/>
                <a:cs typeface="Calibri (MS)"/>
                <a:sym typeface="Calibri (MS)"/>
              </a:rPr>
              <a:t>-Professional 30+ years</a:t>
            </a:r>
          </a:p>
          <a:p>
            <a:pPr algn="l">
              <a:lnSpc>
                <a:spcPts val="3228"/>
              </a:lnSpc>
            </a:pPr>
            <a:r>
              <a:rPr lang="en-US" sz="2306" b="1" dirty="0">
                <a:solidFill>
                  <a:srgbClr val="002060"/>
                </a:solidFill>
                <a:latin typeface="Calibri (MS) Bold"/>
                <a:ea typeface="Calibri (MS) Bold"/>
                <a:cs typeface="Calibri (MS) Bold"/>
                <a:sym typeface="Calibri (MS) Bold"/>
              </a:rPr>
              <a:t>Class D </a:t>
            </a:r>
            <a:r>
              <a:rPr lang="en-US" sz="2306" dirty="0">
                <a:solidFill>
                  <a:srgbClr val="002060"/>
                </a:solidFill>
                <a:latin typeface="Calibri (MS)"/>
                <a:ea typeface="Calibri (MS)"/>
                <a:cs typeface="Calibri (MS)"/>
                <a:sym typeface="Calibri (MS)"/>
              </a:rPr>
              <a:t>-Honorary</a:t>
            </a:r>
          </a:p>
          <a:p>
            <a:pPr algn="l">
              <a:lnSpc>
                <a:spcPts val="3716"/>
              </a:lnSpc>
            </a:pPr>
            <a:r>
              <a:rPr lang="en-US" sz="2304" b="1" dirty="0">
                <a:solidFill>
                  <a:srgbClr val="002060"/>
                </a:solidFill>
                <a:latin typeface="Calibri (MS) Bold"/>
                <a:ea typeface="Calibri (MS) Bold"/>
                <a:cs typeface="Calibri (MS) Bold"/>
                <a:sym typeface="Calibri (MS) Bold"/>
              </a:rPr>
              <a:t>Class E</a:t>
            </a:r>
            <a:r>
              <a:rPr lang="en-US" sz="2304" dirty="0">
                <a:solidFill>
                  <a:srgbClr val="002060"/>
                </a:solidFill>
                <a:latin typeface="Calibri (MS)"/>
                <a:ea typeface="Calibri (MS)"/>
                <a:cs typeface="Calibri (MS)"/>
                <a:sym typeface="Calibri (MS)"/>
              </a:rPr>
              <a:t>-Junior </a:t>
            </a:r>
          </a:p>
          <a:p>
            <a:pPr algn="l">
              <a:lnSpc>
                <a:spcPts val="3716"/>
              </a:lnSpc>
            </a:pPr>
            <a:r>
              <a:rPr lang="en-US" sz="2304" b="1" dirty="0">
                <a:solidFill>
                  <a:srgbClr val="002060"/>
                </a:solidFill>
                <a:latin typeface="Calibri (MS) Bold"/>
                <a:ea typeface="Calibri (MS) Bold"/>
                <a:cs typeface="Calibri (MS) Bold"/>
                <a:sym typeface="Calibri (MS) Bold"/>
              </a:rPr>
              <a:t>Life</a:t>
            </a:r>
            <a:r>
              <a:rPr lang="en-US" sz="2304" dirty="0">
                <a:solidFill>
                  <a:srgbClr val="FFFFFF"/>
                </a:solidFill>
                <a:latin typeface="Calibri (MS)"/>
                <a:ea typeface="Calibri (MS)"/>
                <a:cs typeface="Calibri (MS)"/>
                <a:sym typeface="Calibri (MS)"/>
              </a:rPr>
              <a:t> </a:t>
            </a:r>
            <a:r>
              <a:rPr lang="en-US" sz="2304" dirty="0">
                <a:solidFill>
                  <a:srgbClr val="002060"/>
                </a:solidFill>
                <a:latin typeface="Calibri (MS)"/>
                <a:ea typeface="Calibri (MS)"/>
                <a:cs typeface="Calibri (MS)"/>
                <a:sym typeface="Calibri (MS)"/>
              </a:rPr>
              <a:t>Member</a:t>
            </a:r>
          </a:p>
          <a:p>
            <a:pPr algn="l">
              <a:lnSpc>
                <a:spcPts val="3228"/>
              </a:lnSpc>
            </a:pPr>
            <a:r>
              <a:rPr lang="en-US" sz="2306" b="1" dirty="0">
                <a:solidFill>
                  <a:srgbClr val="002060"/>
                </a:solidFill>
                <a:latin typeface="Calibri (MS) Bold"/>
                <a:ea typeface="Calibri (MS) Bold"/>
                <a:cs typeface="Calibri (MS) Bold"/>
                <a:sym typeface="Calibri (MS) Bold"/>
              </a:rPr>
              <a:t>Social</a:t>
            </a:r>
            <a:r>
              <a:rPr lang="en-US" sz="2306" dirty="0">
                <a:solidFill>
                  <a:srgbClr val="FFFFFF"/>
                </a:solidFill>
                <a:latin typeface="Calibri (MS)"/>
                <a:ea typeface="Calibri (MS)"/>
                <a:cs typeface="Calibri (MS)"/>
                <a:sym typeface="Calibri (MS)"/>
              </a:rPr>
              <a:t> </a:t>
            </a:r>
            <a:r>
              <a:rPr lang="en-US" sz="2306" dirty="0">
                <a:solidFill>
                  <a:srgbClr val="002060"/>
                </a:solidFill>
                <a:latin typeface="Calibri (MS)"/>
                <a:ea typeface="Calibri (MS)"/>
                <a:cs typeface="Calibri (MS)"/>
                <a:sym typeface="Calibri (MS)"/>
              </a:rPr>
              <a:t>Member</a:t>
            </a:r>
          </a:p>
        </p:txBody>
      </p:sp>
      <p:sp>
        <p:nvSpPr>
          <p:cNvPr id="7" name="TextBox 7"/>
          <p:cNvSpPr txBox="1"/>
          <p:nvPr/>
        </p:nvSpPr>
        <p:spPr>
          <a:xfrm>
            <a:off x="7425359" y="1410355"/>
            <a:ext cx="668207" cy="5447645"/>
          </a:xfrm>
          <a:prstGeom prst="rect">
            <a:avLst/>
          </a:prstGeom>
        </p:spPr>
        <p:txBody>
          <a:bodyPr lIns="0" tIns="0" rIns="0" bIns="0" rtlCol="0" anchor="t">
            <a:spAutoFit/>
          </a:bodyPr>
          <a:lstStyle/>
          <a:p>
            <a:pPr algn="ctr">
              <a:lnSpc>
                <a:spcPts val="2805"/>
              </a:lnSpc>
            </a:pPr>
            <a:r>
              <a:rPr lang="en-US" sz="2004" b="1" dirty="0">
                <a:solidFill>
                  <a:srgbClr val="FFFFFF"/>
                </a:solidFill>
                <a:latin typeface="Calibri (MS) Bold"/>
                <a:ea typeface="Calibri (MS) Bold"/>
                <a:cs typeface="Calibri (MS) Bold"/>
                <a:sym typeface="Calibri (MS) Bold"/>
              </a:rPr>
              <a:t>TOTAL</a:t>
            </a:r>
          </a:p>
          <a:p>
            <a:pPr algn="ctr">
              <a:spcAft>
                <a:spcPts val="700"/>
              </a:spcAft>
            </a:pPr>
            <a:r>
              <a:rPr lang="en-US" sz="2400" b="1" dirty="0">
                <a:solidFill>
                  <a:srgbClr val="002060"/>
                </a:solidFill>
                <a:latin typeface="Calibri (MS) Bold"/>
                <a:ea typeface="Calibri (MS) Bold"/>
                <a:cs typeface="Calibri (MS) Bold"/>
                <a:sym typeface="Calibri (MS) Bold"/>
              </a:rPr>
              <a:t>118 </a:t>
            </a:r>
          </a:p>
          <a:p>
            <a:pPr algn="ctr">
              <a:spcAft>
                <a:spcPts val="700"/>
              </a:spcAft>
            </a:pPr>
            <a:r>
              <a:rPr lang="en-US" sz="2400" b="1" dirty="0">
                <a:solidFill>
                  <a:srgbClr val="002060"/>
                </a:solidFill>
                <a:latin typeface="Calibri (MS) Bold"/>
                <a:ea typeface="Calibri (MS) Bold"/>
                <a:cs typeface="Calibri (MS) Bold"/>
                <a:sym typeface="Calibri (MS) Bold"/>
              </a:rPr>
              <a:t>3</a:t>
            </a:r>
          </a:p>
          <a:p>
            <a:pPr algn="ctr">
              <a:spcAft>
                <a:spcPts val="700"/>
              </a:spcAft>
            </a:pPr>
            <a:r>
              <a:rPr lang="en-US" sz="2400" b="1" dirty="0">
                <a:solidFill>
                  <a:srgbClr val="002060"/>
                </a:solidFill>
                <a:latin typeface="Calibri (MS) Bold"/>
                <a:ea typeface="Calibri (MS) Bold"/>
                <a:cs typeface="Calibri (MS) Bold"/>
                <a:sym typeface="Calibri (MS) Bold"/>
              </a:rPr>
              <a:t>8 </a:t>
            </a:r>
          </a:p>
          <a:p>
            <a:pPr algn="ctr">
              <a:spcAft>
                <a:spcPts val="700"/>
              </a:spcAft>
            </a:pPr>
            <a:r>
              <a:rPr lang="en-US" sz="2400" b="1" dirty="0">
                <a:solidFill>
                  <a:srgbClr val="002060"/>
                </a:solidFill>
                <a:latin typeface="Calibri (MS) Bold"/>
                <a:ea typeface="Calibri (MS) Bold"/>
                <a:cs typeface="Calibri (MS) Bold"/>
                <a:sym typeface="Calibri (MS) Bold"/>
              </a:rPr>
              <a:t>2</a:t>
            </a:r>
          </a:p>
          <a:p>
            <a:pPr algn="ctr">
              <a:spcAft>
                <a:spcPts val="700"/>
              </a:spcAft>
            </a:pPr>
            <a:r>
              <a:rPr lang="en-US" sz="2400" b="1" dirty="0">
                <a:solidFill>
                  <a:srgbClr val="002060"/>
                </a:solidFill>
                <a:latin typeface="Calibri (MS) Bold"/>
                <a:ea typeface="Calibri (MS) Bold"/>
                <a:cs typeface="Calibri (MS) Bold"/>
                <a:sym typeface="Calibri (MS) Bold"/>
              </a:rPr>
              <a:t>1</a:t>
            </a:r>
          </a:p>
          <a:p>
            <a:pPr algn="ctr">
              <a:spcAft>
                <a:spcPts val="700"/>
              </a:spcAft>
            </a:pPr>
            <a:r>
              <a:rPr lang="en-US" sz="2400" b="1" dirty="0">
                <a:solidFill>
                  <a:srgbClr val="002060"/>
                </a:solidFill>
                <a:latin typeface="Calibri (MS) Bold"/>
                <a:ea typeface="Calibri (MS) Bold"/>
                <a:cs typeface="Calibri (MS) Bold"/>
                <a:sym typeface="Calibri (MS) Bold"/>
              </a:rPr>
              <a:t>5</a:t>
            </a:r>
          </a:p>
          <a:p>
            <a:pPr algn="ctr">
              <a:spcAft>
                <a:spcPts val="700"/>
              </a:spcAft>
            </a:pPr>
            <a:r>
              <a:rPr lang="en-US" sz="2400" b="1" dirty="0">
                <a:solidFill>
                  <a:srgbClr val="002060"/>
                </a:solidFill>
                <a:latin typeface="Calibri (MS) Bold"/>
                <a:ea typeface="Calibri (MS) Bold"/>
                <a:cs typeface="Calibri (MS) Bold"/>
                <a:sym typeface="Calibri (MS) Bold"/>
              </a:rPr>
              <a:t>7</a:t>
            </a:r>
          </a:p>
          <a:p>
            <a:pPr algn="ctr">
              <a:spcAft>
                <a:spcPts val="700"/>
              </a:spcAft>
            </a:pPr>
            <a:r>
              <a:rPr lang="en-US" sz="2400" b="1" dirty="0">
                <a:solidFill>
                  <a:srgbClr val="002060"/>
                </a:solidFill>
                <a:latin typeface="Calibri (MS) Bold"/>
                <a:ea typeface="Calibri (MS) Bold"/>
                <a:cs typeface="Calibri (MS) Bold"/>
                <a:sym typeface="Calibri (MS) Bold"/>
              </a:rPr>
              <a:t>1</a:t>
            </a:r>
          </a:p>
          <a:p>
            <a:pPr algn="ctr">
              <a:spcAft>
                <a:spcPts val="700"/>
              </a:spcAft>
            </a:pPr>
            <a:r>
              <a:rPr lang="en-US" sz="2400" b="1" dirty="0">
                <a:solidFill>
                  <a:srgbClr val="002060"/>
                </a:solidFill>
                <a:latin typeface="Calibri (MS) Bold"/>
                <a:ea typeface="Calibri (MS) Bold"/>
                <a:cs typeface="Calibri (MS) Bold"/>
                <a:sym typeface="Calibri (MS) Bold"/>
              </a:rPr>
              <a:t>2</a:t>
            </a:r>
          </a:p>
          <a:p>
            <a:pPr algn="ctr">
              <a:spcAft>
                <a:spcPts val="700"/>
              </a:spcAft>
            </a:pPr>
            <a:endParaRPr lang="en-US" sz="2400" b="1" dirty="0">
              <a:solidFill>
                <a:srgbClr val="002060"/>
              </a:solidFill>
              <a:latin typeface="Calibri (MS) Bold"/>
              <a:ea typeface="Calibri (MS) Bold"/>
              <a:cs typeface="Calibri (MS) Bold"/>
              <a:sym typeface="Calibri (MS) Bold"/>
            </a:endParaRPr>
          </a:p>
          <a:p>
            <a:pPr algn="ctr">
              <a:spcAft>
                <a:spcPts val="700"/>
              </a:spcAft>
            </a:pPr>
            <a:r>
              <a:rPr lang="en-US" sz="2400" b="1" dirty="0">
                <a:solidFill>
                  <a:srgbClr val="002060"/>
                </a:solidFill>
                <a:latin typeface="Calibri (MS) Bold"/>
                <a:ea typeface="Calibri (MS) Bold"/>
                <a:cs typeface="Calibri (MS) Bold"/>
                <a:sym typeface="Calibri (MS) Bold"/>
              </a:rPr>
              <a:t>169</a:t>
            </a:r>
          </a:p>
        </p:txBody>
      </p:sp>
      <p:sp>
        <p:nvSpPr>
          <p:cNvPr id="8" name="TextBox 8"/>
          <p:cNvSpPr txBox="1"/>
          <p:nvPr/>
        </p:nvSpPr>
        <p:spPr>
          <a:xfrm>
            <a:off x="5983202" y="6278280"/>
            <a:ext cx="767344" cy="431749"/>
          </a:xfrm>
          <a:prstGeom prst="rect">
            <a:avLst/>
          </a:prstGeom>
        </p:spPr>
        <p:txBody>
          <a:bodyPr lIns="0" tIns="0" rIns="0" bIns="0" rtlCol="0" anchor="t">
            <a:spAutoFit/>
          </a:bodyPr>
          <a:lstStyle/>
          <a:p>
            <a:pPr algn="l">
              <a:lnSpc>
                <a:spcPts val="3225"/>
              </a:lnSpc>
            </a:pPr>
            <a:r>
              <a:rPr lang="en-US" sz="2304" b="1" dirty="0">
                <a:solidFill>
                  <a:srgbClr val="002060"/>
                </a:solidFill>
                <a:latin typeface="Calibri (MS) Bold"/>
                <a:ea typeface="Calibri (MS) Bold"/>
                <a:cs typeface="Calibri (MS) Bold"/>
                <a:sym typeface="Calibri (MS) Bold"/>
              </a:rPr>
              <a:t>TOTAL</a:t>
            </a:r>
          </a:p>
        </p:txBody>
      </p:sp>
      <p:pic>
        <p:nvPicPr>
          <p:cNvPr id="9" name="Picture 8">
            <a:extLst>
              <a:ext uri="{FF2B5EF4-FFF2-40B4-BE49-F238E27FC236}">
                <a16:creationId xmlns:a16="http://schemas.microsoft.com/office/drawing/2014/main" id="{66BA45F6-0E04-E656-44C9-CBB86D2FA14B}"/>
              </a:ext>
            </a:extLst>
          </p:cNvPr>
          <p:cNvPicPr>
            <a:picLocks noChangeAspect="1"/>
          </p:cNvPicPr>
          <p:nvPr/>
        </p:nvPicPr>
        <p:blipFill>
          <a:blip r:embed="rId4">
            <a:alphaModFix/>
            <a:lum bright="-38000" contrast="45000"/>
          </a:blip>
          <a:srcRect/>
          <a:stretch/>
        </p:blipFill>
        <p:spPr>
          <a:xfrm>
            <a:off x="0" y="-40911"/>
            <a:ext cx="2286000" cy="1752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42815" y="346929"/>
            <a:ext cx="2806122" cy="525094"/>
          </a:xfrm>
          <a:prstGeom prst="rect">
            <a:avLst/>
          </a:prstGeom>
        </p:spPr>
        <p:txBody>
          <a:bodyPr lIns="0" tIns="0" rIns="0" bIns="0" rtlCol="0" anchor="t">
            <a:spAutoFit/>
          </a:bodyPr>
          <a:lstStyle/>
          <a:p>
            <a:pPr algn="l">
              <a:lnSpc>
                <a:spcPts val="3841"/>
              </a:lnSpc>
            </a:pPr>
            <a:r>
              <a:rPr lang="en-US" sz="3204" b="1">
                <a:solidFill>
                  <a:srgbClr val="002060"/>
                </a:solidFill>
                <a:latin typeface="Calibri (MS) Bold"/>
                <a:ea typeface="Calibri (MS) Bold"/>
                <a:cs typeface="Calibri (MS) Bold"/>
                <a:sym typeface="Calibri (MS) Bold"/>
              </a:rPr>
              <a:t>Member Profile </a:t>
            </a:r>
          </a:p>
        </p:txBody>
      </p:sp>
      <p:sp>
        <p:nvSpPr>
          <p:cNvPr id="5" name="TextBox 5"/>
          <p:cNvSpPr txBox="1"/>
          <p:nvPr/>
        </p:nvSpPr>
        <p:spPr>
          <a:xfrm>
            <a:off x="2181730" y="834609"/>
            <a:ext cx="4877743" cy="487313"/>
          </a:xfrm>
          <a:prstGeom prst="rect">
            <a:avLst/>
          </a:prstGeom>
        </p:spPr>
        <p:txBody>
          <a:bodyPr lIns="0" tIns="0" rIns="0" bIns="0" rtlCol="0" anchor="t">
            <a:spAutoFit/>
          </a:bodyPr>
          <a:lstStyle/>
          <a:p>
            <a:pPr algn="l">
              <a:lnSpc>
                <a:spcPts val="3841"/>
              </a:lnSpc>
            </a:pPr>
            <a:r>
              <a:rPr lang="en-US" sz="3204" b="1" dirty="0">
                <a:solidFill>
                  <a:srgbClr val="002060"/>
                </a:solidFill>
                <a:latin typeface="Calibri (MS) Bold"/>
                <a:ea typeface="Calibri (MS) Bold"/>
                <a:cs typeface="Calibri (MS) Bold"/>
                <a:sym typeface="Calibri (MS) Bold"/>
              </a:rPr>
              <a:t>May 1, 2024 –April 24, 2025</a:t>
            </a:r>
          </a:p>
        </p:txBody>
      </p:sp>
      <p:pic>
        <p:nvPicPr>
          <p:cNvPr id="11" name="Picture 10">
            <a:extLst>
              <a:ext uri="{FF2B5EF4-FFF2-40B4-BE49-F238E27FC236}">
                <a16:creationId xmlns:a16="http://schemas.microsoft.com/office/drawing/2014/main" id="{1112F46A-9C3F-6F99-E91D-ADDED3B0FF1A}"/>
              </a:ext>
            </a:extLst>
          </p:cNvPr>
          <p:cNvPicPr>
            <a:picLocks noChangeAspect="1"/>
          </p:cNvPicPr>
          <p:nvPr/>
        </p:nvPicPr>
        <p:blipFill>
          <a:blip r:embed="rId2">
            <a:alphaModFix/>
            <a:lum bright="-38000" contrast="45000"/>
          </a:blip>
          <a:srcRect/>
          <a:stretch/>
        </p:blipFill>
        <p:spPr>
          <a:xfrm>
            <a:off x="0" y="17647"/>
            <a:ext cx="2286000" cy="1752600"/>
          </a:xfrm>
          <a:prstGeom prst="rect">
            <a:avLst/>
          </a:prstGeom>
        </p:spPr>
      </p:pic>
      <p:graphicFrame>
        <p:nvGraphicFramePr>
          <p:cNvPr id="2" name="Table 1">
            <a:extLst>
              <a:ext uri="{FF2B5EF4-FFF2-40B4-BE49-F238E27FC236}">
                <a16:creationId xmlns:a16="http://schemas.microsoft.com/office/drawing/2014/main" id="{85B17800-69B9-6F62-81C2-F01F7A514C77}"/>
              </a:ext>
            </a:extLst>
          </p:cNvPr>
          <p:cNvGraphicFramePr>
            <a:graphicFrameLocks noGrp="1"/>
          </p:cNvGraphicFramePr>
          <p:nvPr>
            <p:extLst>
              <p:ext uri="{D42A27DB-BD31-4B8C-83A1-F6EECF244321}">
                <p14:modId xmlns:p14="http://schemas.microsoft.com/office/powerpoint/2010/main" val="828624932"/>
              </p:ext>
            </p:extLst>
          </p:nvPr>
        </p:nvGraphicFramePr>
        <p:xfrm>
          <a:off x="465116" y="1741714"/>
          <a:ext cx="8250143" cy="4863824"/>
        </p:xfrm>
        <a:graphic>
          <a:graphicData uri="http://schemas.openxmlformats.org/drawingml/2006/table">
            <a:tbl>
              <a:tblPr firstRow="1" bandRow="1">
                <a:tableStyleId>{5C22544A-7EE6-4342-B048-85BDC9FD1C3A}</a:tableStyleId>
              </a:tblPr>
              <a:tblGrid>
                <a:gridCol w="4031835">
                  <a:extLst>
                    <a:ext uri="{9D8B030D-6E8A-4147-A177-3AD203B41FA5}">
                      <a16:colId xmlns:a16="http://schemas.microsoft.com/office/drawing/2014/main" val="4046241354"/>
                    </a:ext>
                  </a:extLst>
                </a:gridCol>
                <a:gridCol w="4218308">
                  <a:extLst>
                    <a:ext uri="{9D8B030D-6E8A-4147-A177-3AD203B41FA5}">
                      <a16:colId xmlns:a16="http://schemas.microsoft.com/office/drawing/2014/main" val="1691192582"/>
                    </a:ext>
                  </a:extLst>
                </a:gridCol>
              </a:tblGrid>
              <a:tr h="694832">
                <a:tc>
                  <a:txBody>
                    <a:bodyPr/>
                    <a:lstStyle/>
                    <a:p>
                      <a:r>
                        <a:rPr lang="en-US" sz="2800" dirty="0"/>
                        <a:t>NEW MEMBERS</a:t>
                      </a:r>
                    </a:p>
                  </a:txBody>
                  <a:tcPr/>
                </a:tc>
                <a:tc>
                  <a:txBody>
                    <a:bodyPr/>
                    <a:lstStyle/>
                    <a:p>
                      <a:pPr algn="ctr"/>
                      <a:r>
                        <a:rPr lang="en-US" sz="2800" dirty="0"/>
                        <a:t>18</a:t>
                      </a:r>
                    </a:p>
                  </a:txBody>
                  <a:tcPr/>
                </a:tc>
                <a:extLst>
                  <a:ext uri="{0D108BD9-81ED-4DB2-BD59-A6C34878D82A}">
                    <a16:rowId xmlns:a16="http://schemas.microsoft.com/office/drawing/2014/main" val="1205300234"/>
                  </a:ext>
                </a:extLst>
              </a:tr>
              <a:tr h="694832">
                <a:tc>
                  <a:txBody>
                    <a:bodyPr/>
                    <a:lstStyle/>
                    <a:p>
                      <a:r>
                        <a:rPr lang="en-US" sz="2800" dirty="0"/>
                        <a:t>Class Change</a:t>
                      </a:r>
                    </a:p>
                  </a:txBody>
                  <a:tcPr/>
                </a:tc>
                <a:tc>
                  <a:txBody>
                    <a:bodyPr/>
                    <a:lstStyle/>
                    <a:p>
                      <a:pPr algn="ctr"/>
                      <a:r>
                        <a:rPr lang="en-US" sz="2800" dirty="0"/>
                        <a:t>6</a:t>
                      </a:r>
                    </a:p>
                  </a:txBody>
                  <a:tcPr/>
                </a:tc>
                <a:extLst>
                  <a:ext uri="{0D108BD9-81ED-4DB2-BD59-A6C34878D82A}">
                    <a16:rowId xmlns:a16="http://schemas.microsoft.com/office/drawing/2014/main" val="3796340814"/>
                  </a:ext>
                </a:extLst>
              </a:tr>
              <a:tr h="694832">
                <a:tc>
                  <a:txBody>
                    <a:bodyPr/>
                    <a:lstStyle/>
                    <a:p>
                      <a:r>
                        <a:rPr lang="en-US" sz="2800" dirty="0"/>
                        <a:t>Return from leave </a:t>
                      </a:r>
                    </a:p>
                  </a:txBody>
                  <a:tcPr/>
                </a:tc>
                <a:tc>
                  <a:txBody>
                    <a:bodyPr/>
                    <a:lstStyle/>
                    <a:p>
                      <a:pPr algn="ctr"/>
                      <a:r>
                        <a:rPr lang="en-US" sz="2800" dirty="0"/>
                        <a:t>3</a:t>
                      </a:r>
                    </a:p>
                  </a:txBody>
                  <a:tcPr/>
                </a:tc>
                <a:extLst>
                  <a:ext uri="{0D108BD9-81ED-4DB2-BD59-A6C34878D82A}">
                    <a16:rowId xmlns:a16="http://schemas.microsoft.com/office/drawing/2014/main" val="4148130639"/>
                  </a:ext>
                </a:extLst>
              </a:tr>
              <a:tr h="694832">
                <a:tc>
                  <a:txBody>
                    <a:bodyPr/>
                    <a:lstStyle/>
                    <a:p>
                      <a:r>
                        <a:rPr lang="en-US" sz="2800" dirty="0"/>
                        <a:t>Reinstatement</a:t>
                      </a:r>
                    </a:p>
                  </a:txBody>
                  <a:tcPr/>
                </a:tc>
                <a:tc>
                  <a:txBody>
                    <a:bodyPr/>
                    <a:lstStyle/>
                    <a:p>
                      <a:pPr algn="ctr"/>
                      <a:r>
                        <a:rPr lang="en-US" sz="2800" dirty="0"/>
                        <a:t>1</a:t>
                      </a:r>
                    </a:p>
                  </a:txBody>
                  <a:tcPr/>
                </a:tc>
                <a:extLst>
                  <a:ext uri="{0D108BD9-81ED-4DB2-BD59-A6C34878D82A}">
                    <a16:rowId xmlns:a16="http://schemas.microsoft.com/office/drawing/2014/main" val="2783529027"/>
                  </a:ext>
                </a:extLst>
              </a:tr>
              <a:tr h="694832">
                <a:tc>
                  <a:txBody>
                    <a:bodyPr/>
                    <a:lstStyle/>
                    <a:p>
                      <a:r>
                        <a:rPr lang="en-US" sz="2800" dirty="0"/>
                        <a:t>Leave of Absence</a:t>
                      </a:r>
                    </a:p>
                  </a:txBody>
                  <a:tcPr/>
                </a:tc>
                <a:tc>
                  <a:txBody>
                    <a:bodyPr/>
                    <a:lstStyle/>
                    <a:p>
                      <a:pPr algn="ctr"/>
                      <a:r>
                        <a:rPr lang="en-US" sz="2800" dirty="0"/>
                        <a:t>9</a:t>
                      </a:r>
                    </a:p>
                  </a:txBody>
                  <a:tcPr/>
                </a:tc>
                <a:extLst>
                  <a:ext uri="{0D108BD9-81ED-4DB2-BD59-A6C34878D82A}">
                    <a16:rowId xmlns:a16="http://schemas.microsoft.com/office/drawing/2014/main" val="2189956566"/>
                  </a:ext>
                </a:extLst>
              </a:tr>
              <a:tr h="694832">
                <a:tc>
                  <a:txBody>
                    <a:bodyPr/>
                    <a:lstStyle/>
                    <a:p>
                      <a:r>
                        <a:rPr lang="en-US" sz="2800" dirty="0"/>
                        <a:t>Deaths</a:t>
                      </a:r>
                    </a:p>
                  </a:txBody>
                  <a:tcPr/>
                </a:tc>
                <a:tc>
                  <a:txBody>
                    <a:bodyPr/>
                    <a:lstStyle/>
                    <a:p>
                      <a:pPr algn="ctr"/>
                      <a:r>
                        <a:rPr lang="en-US" sz="2800" dirty="0"/>
                        <a:t>2</a:t>
                      </a:r>
                    </a:p>
                  </a:txBody>
                  <a:tcPr/>
                </a:tc>
                <a:extLst>
                  <a:ext uri="{0D108BD9-81ED-4DB2-BD59-A6C34878D82A}">
                    <a16:rowId xmlns:a16="http://schemas.microsoft.com/office/drawing/2014/main" val="2544747106"/>
                  </a:ext>
                </a:extLst>
              </a:tr>
              <a:tr h="694832">
                <a:tc>
                  <a:txBody>
                    <a:bodyPr/>
                    <a:lstStyle/>
                    <a:p>
                      <a:r>
                        <a:rPr lang="en-US" sz="2800" dirty="0"/>
                        <a:t>Resignations</a:t>
                      </a:r>
                    </a:p>
                  </a:txBody>
                  <a:tcPr/>
                </a:tc>
                <a:tc>
                  <a:txBody>
                    <a:bodyPr/>
                    <a:lstStyle/>
                    <a:p>
                      <a:pPr algn="ctr"/>
                      <a:r>
                        <a:rPr lang="en-US" sz="2800" dirty="0"/>
                        <a:t>20</a:t>
                      </a:r>
                    </a:p>
                  </a:txBody>
                  <a:tcPr/>
                </a:tc>
                <a:extLst>
                  <a:ext uri="{0D108BD9-81ED-4DB2-BD59-A6C34878D82A}">
                    <a16:rowId xmlns:a16="http://schemas.microsoft.com/office/drawing/2014/main" val="38514467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47390" y="489842"/>
            <a:ext cx="6074778"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General Programs – Tish Brady</a:t>
            </a:r>
          </a:p>
        </p:txBody>
      </p:sp>
      <p:sp>
        <p:nvSpPr>
          <p:cNvPr id="6" name="TextBox 6"/>
          <p:cNvSpPr txBox="1"/>
          <p:nvPr/>
        </p:nvSpPr>
        <p:spPr>
          <a:xfrm>
            <a:off x="3065021" y="1191797"/>
            <a:ext cx="3132382" cy="395429"/>
          </a:xfrm>
          <a:prstGeom prst="rect">
            <a:avLst/>
          </a:prstGeom>
        </p:spPr>
        <p:txBody>
          <a:bodyPr lIns="0" tIns="0" rIns="0" bIns="0" rtlCol="0" anchor="t">
            <a:spAutoFit/>
          </a:bodyPr>
          <a:lstStyle/>
          <a:p>
            <a:pPr algn="l">
              <a:lnSpc>
                <a:spcPts val="3310"/>
              </a:lnSpc>
            </a:pPr>
            <a:r>
              <a:rPr lang="en-US" sz="2304" b="1" dirty="0">
                <a:solidFill>
                  <a:srgbClr val="002060"/>
                </a:solidFill>
                <a:latin typeface="Times New Roman" panose="02020603050405020304" pitchFamily="18" charset="0"/>
                <a:ea typeface="Calibri (MS) Bold"/>
                <a:cs typeface="Times New Roman" panose="02020603050405020304" pitchFamily="18" charset="0"/>
                <a:sym typeface="Calibri (MS) Bold"/>
              </a:rPr>
              <a:t>May 2024 – April 2025</a:t>
            </a:r>
          </a:p>
        </p:txBody>
      </p:sp>
      <p:pic>
        <p:nvPicPr>
          <p:cNvPr id="10" name="Picture 9">
            <a:extLst>
              <a:ext uri="{FF2B5EF4-FFF2-40B4-BE49-F238E27FC236}">
                <a16:creationId xmlns:a16="http://schemas.microsoft.com/office/drawing/2014/main" id="{9289440F-9DD4-5826-FD3C-88FAE5227E65}"/>
              </a:ext>
            </a:extLst>
          </p:cNvPr>
          <p:cNvPicPr>
            <a:picLocks noChangeAspect="1"/>
          </p:cNvPicPr>
          <p:nvPr/>
        </p:nvPicPr>
        <p:blipFill>
          <a:blip r:embed="rId2">
            <a:alphaModFix/>
            <a:lum bright="-38000" contrast="45000"/>
          </a:blip>
          <a:srcRect/>
          <a:stretch/>
        </p:blipFill>
        <p:spPr>
          <a:xfrm>
            <a:off x="-228600" y="-85061"/>
            <a:ext cx="2286000" cy="1752600"/>
          </a:xfrm>
          <a:prstGeom prst="rect">
            <a:avLst/>
          </a:prstGeom>
        </p:spPr>
      </p:pic>
      <p:sp>
        <p:nvSpPr>
          <p:cNvPr id="2" name="TextBox 1">
            <a:extLst>
              <a:ext uri="{FF2B5EF4-FFF2-40B4-BE49-F238E27FC236}">
                <a16:creationId xmlns:a16="http://schemas.microsoft.com/office/drawing/2014/main" id="{33250922-D16E-9E00-5990-567A3CCB5687}"/>
              </a:ext>
            </a:extLst>
          </p:cNvPr>
          <p:cNvSpPr txBox="1"/>
          <p:nvPr/>
        </p:nvSpPr>
        <p:spPr>
          <a:xfrm>
            <a:off x="1723944" y="2362200"/>
            <a:ext cx="5644010" cy="1754326"/>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Wednesday Programs – 35</a:t>
            </a:r>
          </a:p>
          <a:p>
            <a:pPr algn="ctr"/>
            <a:endParaRPr lang="en-US" sz="3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rPr>
              <a:t>Total Attendance - 2925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144000" h="6858000">
                <a:moveTo>
                  <a:pt x="0" y="0"/>
                </a:moveTo>
                <a:lnTo>
                  <a:pt x="9144000" y="0"/>
                </a:lnTo>
                <a:lnTo>
                  <a:pt x="9144000" y="6858000"/>
                </a:lnTo>
                <a:lnTo>
                  <a:pt x="0" y="6858000"/>
                </a:lnTo>
                <a:lnTo>
                  <a:pt x="0" y="0"/>
                </a:lnTo>
                <a:close/>
              </a:path>
            </a:pathLst>
          </a:custGeom>
          <a:blipFill>
            <a:blip r:embed="rId3"/>
            <a:stretch>
              <a:fillRect t="-2222" b="-1111"/>
            </a:stretch>
          </a:blipFill>
        </p:spPr>
        <p:txBody>
          <a:bodyPr/>
          <a:lstStyle/>
          <a:p>
            <a:endParaRPr lang="en-US" dirty="0"/>
          </a:p>
        </p:txBody>
      </p:sp>
      <p:sp>
        <p:nvSpPr>
          <p:cNvPr id="3" name="Freeform 2">
            <a:extLst>
              <a:ext uri="{FF2B5EF4-FFF2-40B4-BE49-F238E27FC236}">
                <a16:creationId xmlns:a16="http://schemas.microsoft.com/office/drawing/2014/main" id="{A28E52F2-C911-D70A-76D0-C49EA40C1B18}"/>
              </a:ext>
            </a:extLst>
          </p:cNvPr>
          <p:cNvSpPr/>
          <p:nvPr/>
        </p:nvSpPr>
        <p:spPr>
          <a:xfrm>
            <a:off x="0" y="0"/>
            <a:ext cx="9144000" cy="6858000"/>
          </a:xfrm>
          <a:custGeom>
            <a:avLst/>
            <a:gdLst/>
            <a:ahLst/>
            <a:cxnLst/>
            <a:rect l="l" t="t" r="r" b="b"/>
            <a:pathLst>
              <a:path w="9144000" h="6858000">
                <a:moveTo>
                  <a:pt x="0" y="0"/>
                </a:moveTo>
                <a:lnTo>
                  <a:pt x="9144000" y="0"/>
                </a:lnTo>
                <a:lnTo>
                  <a:pt x="9144000" y="6858000"/>
                </a:lnTo>
                <a:lnTo>
                  <a:pt x="0" y="6858000"/>
                </a:lnTo>
                <a:lnTo>
                  <a:pt x="0" y="0"/>
                </a:lnTo>
                <a:close/>
              </a:path>
            </a:pathLst>
          </a:custGeom>
          <a:blipFill dpi="0" rotWithShape="1">
            <a:blip r:embed="rId3"/>
            <a:srcRect/>
            <a:stretch>
              <a:fillRect t="-2000" b="-1000"/>
            </a:stretch>
          </a:blipFill>
          <a:effectLst>
            <a:glow>
              <a:schemeClr val="accent1"/>
            </a:glow>
            <a:softEdge rad="0"/>
          </a:effectLst>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title="IMG_1895.jpeg"/>
          <p:cNvPicPr preferRelativeResize="0"/>
          <p:nvPr/>
        </p:nvPicPr>
        <p:blipFill>
          <a:blip r:embed="rId3">
            <a:alphaModFix/>
          </a:blip>
          <a:stretch>
            <a:fillRect/>
          </a:stretch>
        </p:blipFill>
        <p:spPr>
          <a:xfrm>
            <a:off x="311700" y="2009725"/>
            <a:ext cx="4060826" cy="3045600"/>
          </a:xfrm>
          <a:prstGeom prst="rect">
            <a:avLst/>
          </a:prstGeom>
          <a:noFill/>
          <a:ln>
            <a:noFill/>
          </a:ln>
          <a:effectLst>
            <a:outerShdw blurRad="57150" dist="19050" dir="5400000" algn="bl" rotWithShape="0">
              <a:srgbClr val="000000">
                <a:alpha val="50000"/>
              </a:srgbClr>
            </a:outerShdw>
          </a:effectLst>
        </p:spPr>
      </p:pic>
      <p:pic>
        <p:nvPicPr>
          <p:cNvPr id="81" name="Google Shape;81;p17" title="IMG_1854.jpeg"/>
          <p:cNvPicPr preferRelativeResize="0"/>
          <p:nvPr/>
        </p:nvPicPr>
        <p:blipFill>
          <a:blip r:embed="rId4">
            <a:alphaModFix/>
          </a:blip>
          <a:stretch>
            <a:fillRect/>
          </a:stretch>
        </p:blipFill>
        <p:spPr>
          <a:xfrm>
            <a:off x="4723100" y="1400525"/>
            <a:ext cx="3999898" cy="4056952"/>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02128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916293" y="405826"/>
            <a:ext cx="3402206" cy="602794"/>
          </a:xfrm>
          <a:prstGeom prst="rect">
            <a:avLst/>
          </a:prstGeom>
        </p:spPr>
        <p:txBody>
          <a:bodyPr wrap="square" lIns="0" tIns="0" rIns="0" bIns="0" rtlCol="0" anchor="t">
            <a:spAutoFit/>
          </a:bodyPr>
          <a:lstStyle/>
          <a:p>
            <a:pPr algn="ctr">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General Programs</a:t>
            </a:r>
          </a:p>
        </p:txBody>
      </p:sp>
      <p:pic>
        <p:nvPicPr>
          <p:cNvPr id="13" name="Picture 12">
            <a:extLst>
              <a:ext uri="{FF2B5EF4-FFF2-40B4-BE49-F238E27FC236}">
                <a16:creationId xmlns:a16="http://schemas.microsoft.com/office/drawing/2014/main" id="{E5C6804B-C910-1E06-8CCC-B25D7B7F7B23}"/>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graphicFrame>
        <p:nvGraphicFramePr>
          <p:cNvPr id="11" name="Table 10">
            <a:extLst>
              <a:ext uri="{FF2B5EF4-FFF2-40B4-BE49-F238E27FC236}">
                <a16:creationId xmlns:a16="http://schemas.microsoft.com/office/drawing/2014/main" id="{66B0B566-64C0-0877-E5DD-31B172F2908F}"/>
              </a:ext>
            </a:extLst>
          </p:cNvPr>
          <p:cNvGraphicFramePr>
            <a:graphicFrameLocks noGrp="1"/>
          </p:cNvGraphicFramePr>
          <p:nvPr>
            <p:extLst>
              <p:ext uri="{D42A27DB-BD31-4B8C-83A1-F6EECF244321}">
                <p14:modId xmlns:p14="http://schemas.microsoft.com/office/powerpoint/2010/main" val="299030232"/>
              </p:ext>
            </p:extLst>
          </p:nvPr>
        </p:nvGraphicFramePr>
        <p:xfrm>
          <a:off x="708700" y="1682381"/>
          <a:ext cx="7726600" cy="4953395"/>
        </p:xfrm>
        <a:graphic>
          <a:graphicData uri="http://schemas.openxmlformats.org/drawingml/2006/table">
            <a:tbl>
              <a:tblPr>
                <a:noFill/>
              </a:tblPr>
              <a:tblGrid>
                <a:gridCol w="1931650">
                  <a:extLst>
                    <a:ext uri="{9D8B030D-6E8A-4147-A177-3AD203B41FA5}">
                      <a16:colId xmlns:a16="http://schemas.microsoft.com/office/drawing/2014/main" val="3185737622"/>
                    </a:ext>
                  </a:extLst>
                </a:gridCol>
                <a:gridCol w="1931650">
                  <a:extLst>
                    <a:ext uri="{9D8B030D-6E8A-4147-A177-3AD203B41FA5}">
                      <a16:colId xmlns:a16="http://schemas.microsoft.com/office/drawing/2014/main" val="3771047862"/>
                    </a:ext>
                  </a:extLst>
                </a:gridCol>
                <a:gridCol w="1931650">
                  <a:extLst>
                    <a:ext uri="{9D8B030D-6E8A-4147-A177-3AD203B41FA5}">
                      <a16:colId xmlns:a16="http://schemas.microsoft.com/office/drawing/2014/main" val="397594611"/>
                    </a:ext>
                  </a:extLst>
                </a:gridCol>
                <a:gridCol w="1931650">
                  <a:extLst>
                    <a:ext uri="{9D8B030D-6E8A-4147-A177-3AD203B41FA5}">
                      <a16:colId xmlns:a16="http://schemas.microsoft.com/office/drawing/2014/main" val="1882202727"/>
                    </a:ext>
                  </a:extLst>
                </a:gridCol>
              </a:tblGrid>
              <a:tr h="351412">
                <a:tc>
                  <a:txBody>
                    <a:bodyPr/>
                    <a:lstStyle/>
                    <a:p>
                      <a:pPr marL="0" lvl="0" indent="0" algn="l" rtl="0">
                        <a:spcBef>
                          <a:spcPts val="0"/>
                        </a:spcBef>
                        <a:spcAft>
                          <a:spcPts val="0"/>
                        </a:spcAft>
                        <a:buNone/>
                      </a:pPr>
                      <a:endParaRPr sz="1600" b="1" dirty="0"/>
                    </a:p>
                  </a:txBody>
                  <a:tcPr marL="91425" marR="91425" marT="91425" marB="91425" anchor="ctr"/>
                </a:tc>
                <a:tc>
                  <a:txBody>
                    <a:bodyPr/>
                    <a:lstStyle/>
                    <a:p>
                      <a:pPr marL="0" lvl="0" indent="0" algn="ctr" rtl="0">
                        <a:spcBef>
                          <a:spcPts val="0"/>
                        </a:spcBef>
                        <a:spcAft>
                          <a:spcPts val="0"/>
                        </a:spcAft>
                        <a:buNone/>
                      </a:pPr>
                      <a:r>
                        <a:rPr lang="en" sz="1600" b="1"/>
                        <a:t>Chairs/Co-Chairs</a:t>
                      </a:r>
                      <a:endParaRPr sz="1600" b="1"/>
                    </a:p>
                  </a:txBody>
                  <a:tcPr marL="91425" marR="91425" marT="91425" marB="91425" anchor="ctr"/>
                </a:tc>
                <a:tc>
                  <a:txBody>
                    <a:bodyPr/>
                    <a:lstStyle/>
                    <a:p>
                      <a:pPr marL="0" lvl="0" indent="0" algn="ctr" rtl="0">
                        <a:spcBef>
                          <a:spcPts val="0"/>
                        </a:spcBef>
                        <a:spcAft>
                          <a:spcPts val="0"/>
                        </a:spcAft>
                        <a:buNone/>
                      </a:pPr>
                      <a:r>
                        <a:rPr lang="en" sz="1600" b="1"/>
                        <a:t>Programs</a:t>
                      </a:r>
                      <a:endParaRPr sz="1600" b="1"/>
                    </a:p>
                  </a:txBody>
                  <a:tcPr marL="91425" marR="91425" marT="91425" marB="91425" anchor="ctr"/>
                </a:tc>
                <a:tc>
                  <a:txBody>
                    <a:bodyPr/>
                    <a:lstStyle/>
                    <a:p>
                      <a:pPr marL="0" lvl="0" indent="0" algn="ctr" rtl="0">
                        <a:spcBef>
                          <a:spcPts val="0"/>
                        </a:spcBef>
                        <a:spcAft>
                          <a:spcPts val="0"/>
                        </a:spcAft>
                        <a:buNone/>
                      </a:pPr>
                      <a:r>
                        <a:rPr lang="en" sz="1600" b="1"/>
                        <a:t>Members</a:t>
                      </a:r>
                      <a:endParaRPr sz="1600" b="1"/>
                    </a:p>
                  </a:txBody>
                  <a:tcPr marL="91425" marR="91425" marT="91425" marB="91425" anchor="ctr"/>
                </a:tc>
                <a:extLst>
                  <a:ext uri="{0D108BD9-81ED-4DB2-BD59-A6C34878D82A}">
                    <a16:rowId xmlns:a16="http://schemas.microsoft.com/office/drawing/2014/main" val="1686062549"/>
                  </a:ext>
                </a:extLst>
              </a:tr>
              <a:tr h="381425">
                <a:tc>
                  <a:txBody>
                    <a:bodyPr/>
                    <a:lstStyle/>
                    <a:p>
                      <a:pPr marL="0" lvl="0" indent="0" algn="ctr" rtl="0">
                        <a:spcBef>
                          <a:spcPts val="0"/>
                        </a:spcBef>
                        <a:spcAft>
                          <a:spcPts val="0"/>
                        </a:spcAft>
                        <a:buNone/>
                      </a:pPr>
                      <a:r>
                        <a:rPr lang="en" sz="1600" b="1"/>
                        <a:t>Art</a:t>
                      </a:r>
                      <a:endParaRPr sz="1600" b="1"/>
                    </a:p>
                  </a:txBody>
                  <a:tcPr marL="0" marR="0" marT="0" marB="0" anchor="ctr"/>
                </a:tc>
                <a:tc>
                  <a:txBody>
                    <a:bodyPr/>
                    <a:lstStyle/>
                    <a:p>
                      <a:pPr marL="0" lvl="0" indent="0" algn="ctr" rtl="0">
                        <a:spcBef>
                          <a:spcPts val="0"/>
                        </a:spcBef>
                        <a:spcAft>
                          <a:spcPts val="0"/>
                        </a:spcAft>
                        <a:buNone/>
                      </a:pPr>
                      <a:r>
                        <a:rPr lang="en" sz="1600"/>
                        <a:t>Chair Barbara Nelson</a:t>
                      </a:r>
                      <a:endParaRPr sz="1600"/>
                    </a:p>
                    <a:p>
                      <a:pPr marL="0" lvl="0" indent="0" algn="ctr" rtl="0">
                        <a:spcBef>
                          <a:spcPts val="0"/>
                        </a:spcBef>
                        <a:spcAft>
                          <a:spcPts val="0"/>
                        </a:spcAft>
                        <a:buNone/>
                      </a:pPr>
                      <a:r>
                        <a:rPr lang="en" sz="1600"/>
                        <a:t>Co-Chair Kathie Homer</a:t>
                      </a:r>
                      <a:endParaRPr sz="1600"/>
                    </a:p>
                  </a:txBody>
                  <a:tcPr marL="0" marR="0" marT="0" marB="0" anchor="ctr"/>
                </a:tc>
                <a:tc>
                  <a:txBody>
                    <a:bodyPr/>
                    <a:lstStyle/>
                    <a:p>
                      <a:pPr marL="0" lvl="0" indent="0" algn="ctr" rtl="0">
                        <a:spcBef>
                          <a:spcPts val="0"/>
                        </a:spcBef>
                        <a:spcAft>
                          <a:spcPts val="0"/>
                        </a:spcAft>
                        <a:buNone/>
                      </a:pPr>
                      <a:r>
                        <a:rPr lang="en" sz="1600"/>
                        <a:t>8</a:t>
                      </a:r>
                      <a:endParaRPr sz="1600"/>
                    </a:p>
                  </a:txBody>
                  <a:tcPr marL="0" marR="0" marT="0" marB="0" anchor="ctr"/>
                </a:tc>
                <a:tc>
                  <a:txBody>
                    <a:bodyPr/>
                    <a:lstStyle/>
                    <a:p>
                      <a:pPr marL="0" lvl="0" indent="0" algn="ctr" rtl="0">
                        <a:spcBef>
                          <a:spcPts val="0"/>
                        </a:spcBef>
                        <a:spcAft>
                          <a:spcPts val="0"/>
                        </a:spcAft>
                        <a:buNone/>
                      </a:pPr>
                      <a:r>
                        <a:rPr lang="en" sz="1600"/>
                        <a:t>792</a:t>
                      </a:r>
                      <a:endParaRPr sz="1600"/>
                    </a:p>
                  </a:txBody>
                  <a:tcPr marL="0" marR="0" marT="0" marB="0" anchor="ctr"/>
                </a:tc>
                <a:extLst>
                  <a:ext uri="{0D108BD9-81ED-4DB2-BD59-A6C34878D82A}">
                    <a16:rowId xmlns:a16="http://schemas.microsoft.com/office/drawing/2014/main" val="57763561"/>
                  </a:ext>
                </a:extLst>
              </a:tr>
              <a:tr h="381425">
                <a:tc>
                  <a:txBody>
                    <a:bodyPr/>
                    <a:lstStyle/>
                    <a:p>
                      <a:pPr marL="0" lvl="0" indent="0" algn="ctr" rtl="0">
                        <a:spcBef>
                          <a:spcPts val="0"/>
                        </a:spcBef>
                        <a:spcAft>
                          <a:spcPts val="0"/>
                        </a:spcAft>
                        <a:buNone/>
                      </a:pPr>
                      <a:r>
                        <a:rPr lang="en" sz="1600" b="1"/>
                        <a:t>Music</a:t>
                      </a:r>
                      <a:endParaRPr sz="1600" b="1"/>
                    </a:p>
                  </a:txBody>
                  <a:tcPr marL="0" marR="0" marT="0" marB="0" anchor="ctr"/>
                </a:tc>
                <a:tc>
                  <a:txBody>
                    <a:bodyPr/>
                    <a:lstStyle/>
                    <a:p>
                      <a:pPr marL="0" lvl="0" indent="0" algn="ctr" rtl="0">
                        <a:spcBef>
                          <a:spcPts val="0"/>
                        </a:spcBef>
                        <a:spcAft>
                          <a:spcPts val="0"/>
                        </a:spcAft>
                        <a:buNone/>
                      </a:pPr>
                      <a:r>
                        <a:rPr lang="en" sz="1600"/>
                        <a:t>Chair Jean Jain</a:t>
                      </a:r>
                      <a:endParaRPr sz="1600"/>
                    </a:p>
                    <a:p>
                      <a:pPr marL="0" lvl="0" indent="0" algn="ctr" rtl="0">
                        <a:spcBef>
                          <a:spcPts val="0"/>
                        </a:spcBef>
                        <a:spcAft>
                          <a:spcPts val="0"/>
                        </a:spcAft>
                        <a:buNone/>
                      </a:pPr>
                      <a:r>
                        <a:rPr lang="en" sz="1600"/>
                        <a:t>Co-Chair Anne Moot</a:t>
                      </a:r>
                      <a:endParaRPr sz="1600"/>
                    </a:p>
                  </a:txBody>
                  <a:tcPr marL="0" marR="0" marT="0" marB="0" anchor="ctr"/>
                </a:tc>
                <a:tc>
                  <a:txBody>
                    <a:bodyPr/>
                    <a:lstStyle/>
                    <a:p>
                      <a:pPr marL="0" lvl="0" indent="0" algn="ctr" rtl="0">
                        <a:spcBef>
                          <a:spcPts val="0"/>
                        </a:spcBef>
                        <a:spcAft>
                          <a:spcPts val="0"/>
                        </a:spcAft>
                        <a:buNone/>
                      </a:pPr>
                      <a:r>
                        <a:rPr lang="en" sz="1600"/>
                        <a:t>5</a:t>
                      </a:r>
                      <a:endParaRPr sz="1600"/>
                    </a:p>
                  </a:txBody>
                  <a:tcPr marL="0" marR="0" marT="0" marB="0" anchor="ctr"/>
                </a:tc>
                <a:tc>
                  <a:txBody>
                    <a:bodyPr/>
                    <a:lstStyle/>
                    <a:p>
                      <a:pPr marL="0" lvl="0" indent="0" algn="ctr" rtl="0">
                        <a:spcBef>
                          <a:spcPts val="0"/>
                        </a:spcBef>
                        <a:spcAft>
                          <a:spcPts val="0"/>
                        </a:spcAft>
                        <a:buNone/>
                      </a:pPr>
                      <a:r>
                        <a:rPr lang="en" sz="1600"/>
                        <a:t>458</a:t>
                      </a:r>
                      <a:endParaRPr sz="1600"/>
                    </a:p>
                  </a:txBody>
                  <a:tcPr marL="0" marR="0" marT="0" marB="0" anchor="ctr"/>
                </a:tc>
                <a:extLst>
                  <a:ext uri="{0D108BD9-81ED-4DB2-BD59-A6C34878D82A}">
                    <a16:rowId xmlns:a16="http://schemas.microsoft.com/office/drawing/2014/main" val="1100827853"/>
                  </a:ext>
                </a:extLst>
              </a:tr>
              <a:tr h="38142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Sciences/Health Sciences</a:t>
                      </a:r>
                      <a:endParaRPr sz="1600" b="1"/>
                    </a:p>
                  </a:txBody>
                  <a:tcPr marL="0" marR="0" marT="0" marB="0" anchor="ctr"/>
                </a:tc>
                <a:tc>
                  <a:txBody>
                    <a:bodyPr/>
                    <a:lstStyle/>
                    <a:p>
                      <a:pPr marL="0" lvl="0" indent="0" algn="ctr" rtl="0">
                        <a:spcBef>
                          <a:spcPts val="0"/>
                        </a:spcBef>
                        <a:spcAft>
                          <a:spcPts val="0"/>
                        </a:spcAft>
                        <a:buNone/>
                      </a:pPr>
                      <a:r>
                        <a:rPr lang="en" sz="1600" dirty="0"/>
                        <a:t>Chair Isabelle Posner</a:t>
                      </a:r>
                      <a:endParaRPr sz="1600" dirty="0"/>
                    </a:p>
                    <a:p>
                      <a:pPr marL="0" lvl="0" indent="0" algn="ctr" rtl="0">
                        <a:spcBef>
                          <a:spcPts val="0"/>
                        </a:spcBef>
                        <a:spcAft>
                          <a:spcPts val="0"/>
                        </a:spcAft>
                        <a:buNone/>
                      </a:pPr>
                      <a:r>
                        <a:rPr lang="en" sz="1600" dirty="0"/>
                        <a:t>Co-Chair Ellen Keable</a:t>
                      </a:r>
                      <a:endParaRPr sz="1600" dirty="0"/>
                    </a:p>
                  </a:txBody>
                  <a:tcPr marL="0" marR="0" marT="0" marB="0" anchor="ctr"/>
                </a:tc>
                <a:tc>
                  <a:txBody>
                    <a:bodyPr/>
                    <a:lstStyle/>
                    <a:p>
                      <a:pPr marL="0" lvl="0" indent="0" algn="ctr" rtl="0">
                        <a:spcBef>
                          <a:spcPts val="0"/>
                        </a:spcBef>
                        <a:spcAft>
                          <a:spcPts val="0"/>
                        </a:spcAft>
                        <a:buNone/>
                      </a:pPr>
                      <a:r>
                        <a:rPr lang="en" sz="1600"/>
                        <a:t>4</a:t>
                      </a:r>
                      <a:endParaRPr sz="1600"/>
                    </a:p>
                  </a:txBody>
                  <a:tcPr marL="0" marR="0" marT="0" marB="0" anchor="ctr"/>
                </a:tc>
                <a:tc>
                  <a:txBody>
                    <a:bodyPr/>
                    <a:lstStyle/>
                    <a:p>
                      <a:pPr marL="0" lvl="0" indent="0" algn="ctr" rtl="0">
                        <a:spcBef>
                          <a:spcPts val="0"/>
                        </a:spcBef>
                        <a:spcAft>
                          <a:spcPts val="0"/>
                        </a:spcAft>
                        <a:buNone/>
                      </a:pPr>
                      <a:r>
                        <a:rPr lang="en" sz="1600"/>
                        <a:t>269</a:t>
                      </a:r>
                      <a:endParaRPr sz="1600"/>
                    </a:p>
                  </a:txBody>
                  <a:tcPr marL="0" marR="0" marT="0" marB="0" anchor="ctr"/>
                </a:tc>
                <a:extLst>
                  <a:ext uri="{0D108BD9-81ED-4DB2-BD59-A6C34878D82A}">
                    <a16:rowId xmlns:a16="http://schemas.microsoft.com/office/drawing/2014/main" val="373204296"/>
                  </a:ext>
                </a:extLst>
              </a:tr>
              <a:tr h="38142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Free Lance</a:t>
                      </a:r>
                      <a:endParaRPr sz="1600" b="1"/>
                    </a:p>
                  </a:txBody>
                  <a:tcPr marL="0" marR="0" marT="0" marB="0" anchor="ctr"/>
                </a:tc>
                <a:tc>
                  <a:txBody>
                    <a:bodyPr/>
                    <a:lstStyle/>
                    <a:p>
                      <a:pPr marL="0" lvl="0" indent="0" algn="ctr" rtl="0">
                        <a:spcBef>
                          <a:spcPts val="0"/>
                        </a:spcBef>
                        <a:spcAft>
                          <a:spcPts val="0"/>
                        </a:spcAft>
                        <a:buNone/>
                      </a:pPr>
                      <a:r>
                        <a:rPr lang="en" sz="1600"/>
                        <a:t>Chair Ann Marie Ervolina</a:t>
                      </a:r>
                      <a:endParaRPr sz="1600"/>
                    </a:p>
                  </a:txBody>
                  <a:tcPr marL="0" marR="0" marT="0" marB="0" anchor="ctr"/>
                </a:tc>
                <a:tc>
                  <a:txBody>
                    <a:bodyPr/>
                    <a:lstStyle/>
                    <a:p>
                      <a:pPr marL="0" lvl="0" indent="0" algn="ctr" rtl="0">
                        <a:spcBef>
                          <a:spcPts val="0"/>
                        </a:spcBef>
                        <a:spcAft>
                          <a:spcPts val="0"/>
                        </a:spcAft>
                        <a:buNone/>
                      </a:pPr>
                      <a:r>
                        <a:rPr lang="en" sz="1600"/>
                        <a:t>5</a:t>
                      </a:r>
                      <a:endParaRPr sz="1600"/>
                    </a:p>
                  </a:txBody>
                  <a:tcPr marL="0" marR="0" marT="0" marB="0" anchor="ctr"/>
                </a:tc>
                <a:tc>
                  <a:txBody>
                    <a:bodyPr/>
                    <a:lstStyle/>
                    <a:p>
                      <a:pPr marL="0" lvl="0" indent="0" algn="ctr" rtl="0">
                        <a:spcBef>
                          <a:spcPts val="0"/>
                        </a:spcBef>
                        <a:spcAft>
                          <a:spcPts val="0"/>
                        </a:spcAft>
                        <a:buNone/>
                      </a:pPr>
                      <a:r>
                        <a:rPr lang="en" sz="1600"/>
                        <a:t>449</a:t>
                      </a:r>
                      <a:endParaRPr sz="1600"/>
                    </a:p>
                  </a:txBody>
                  <a:tcPr marL="0" marR="0" marT="0" marB="0" anchor="ctr"/>
                </a:tc>
                <a:extLst>
                  <a:ext uri="{0D108BD9-81ED-4DB2-BD59-A6C34878D82A}">
                    <a16:rowId xmlns:a16="http://schemas.microsoft.com/office/drawing/2014/main" val="2921383867"/>
                  </a:ext>
                </a:extLst>
              </a:tr>
              <a:tr h="38142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Public Affairs</a:t>
                      </a:r>
                      <a:endParaRPr sz="1600" b="1"/>
                    </a:p>
                  </a:txBody>
                  <a:tcPr marL="0" marR="0" marT="0" marB="0" anchor="ctr"/>
                </a:tc>
                <a:tc>
                  <a:txBody>
                    <a:bodyPr/>
                    <a:lstStyle/>
                    <a:p>
                      <a:pPr marL="0" lvl="0" indent="0" algn="ctr" rtl="0">
                        <a:spcBef>
                          <a:spcPts val="0"/>
                        </a:spcBef>
                        <a:spcAft>
                          <a:spcPts val="0"/>
                        </a:spcAft>
                        <a:buNone/>
                      </a:pPr>
                      <a:r>
                        <a:rPr lang="en" sz="1600"/>
                        <a:t>Chair  Marcia Myszka</a:t>
                      </a:r>
                      <a:endParaRPr sz="1600"/>
                    </a:p>
                    <a:p>
                      <a:pPr marL="0" lvl="0" indent="0" algn="ctr" rtl="0">
                        <a:spcBef>
                          <a:spcPts val="0"/>
                        </a:spcBef>
                        <a:spcAft>
                          <a:spcPts val="0"/>
                        </a:spcAft>
                        <a:buNone/>
                      </a:pPr>
                      <a:r>
                        <a:rPr lang="en" sz="1600"/>
                        <a:t>Co-Chair Toni Louden</a:t>
                      </a:r>
                      <a:endParaRPr sz="1600"/>
                    </a:p>
                  </a:txBody>
                  <a:tcPr marL="0" marR="0" marT="0" marB="0" anchor="ctr"/>
                </a:tc>
                <a:tc>
                  <a:txBody>
                    <a:bodyPr/>
                    <a:lstStyle/>
                    <a:p>
                      <a:pPr marL="0" lvl="0" indent="0" algn="ctr" rtl="0">
                        <a:spcBef>
                          <a:spcPts val="0"/>
                        </a:spcBef>
                        <a:spcAft>
                          <a:spcPts val="0"/>
                        </a:spcAft>
                        <a:buNone/>
                      </a:pPr>
                      <a:r>
                        <a:rPr lang="en" sz="1600"/>
                        <a:t>4</a:t>
                      </a:r>
                      <a:endParaRPr sz="1600"/>
                    </a:p>
                  </a:txBody>
                  <a:tcPr marL="0" marR="0" marT="0" marB="0" anchor="ctr"/>
                </a:tc>
                <a:tc>
                  <a:txBody>
                    <a:bodyPr/>
                    <a:lstStyle/>
                    <a:p>
                      <a:pPr marL="0" lvl="0" indent="0" algn="ctr" rtl="0">
                        <a:spcBef>
                          <a:spcPts val="0"/>
                        </a:spcBef>
                        <a:spcAft>
                          <a:spcPts val="0"/>
                        </a:spcAft>
                        <a:buNone/>
                      </a:pPr>
                      <a:r>
                        <a:rPr lang="en" sz="1600"/>
                        <a:t>347</a:t>
                      </a:r>
                      <a:endParaRPr sz="1600"/>
                    </a:p>
                  </a:txBody>
                  <a:tcPr marL="0" marR="0" marT="0" marB="0" anchor="ctr"/>
                </a:tc>
                <a:extLst>
                  <a:ext uri="{0D108BD9-81ED-4DB2-BD59-A6C34878D82A}">
                    <a16:rowId xmlns:a16="http://schemas.microsoft.com/office/drawing/2014/main" val="898543954"/>
                  </a:ext>
                </a:extLst>
              </a:tr>
              <a:tr h="38142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Literary</a:t>
                      </a:r>
                      <a:endParaRPr sz="1600" b="1"/>
                    </a:p>
                  </a:txBody>
                  <a:tcPr marL="0" marR="0" marT="0" marB="0" anchor="ctr"/>
                </a:tc>
                <a:tc>
                  <a:txBody>
                    <a:bodyPr/>
                    <a:lstStyle/>
                    <a:p>
                      <a:pPr marL="0" lvl="0" indent="0" algn="ctr" rtl="0">
                        <a:spcBef>
                          <a:spcPts val="0"/>
                        </a:spcBef>
                        <a:spcAft>
                          <a:spcPts val="0"/>
                        </a:spcAft>
                        <a:buNone/>
                      </a:pPr>
                      <a:r>
                        <a:rPr lang="en" sz="1600"/>
                        <a:t>Chair Ann Slater</a:t>
                      </a:r>
                      <a:endParaRPr sz="1600"/>
                    </a:p>
                    <a:p>
                      <a:pPr marL="0" lvl="0" indent="0" algn="ctr" rtl="0">
                        <a:spcBef>
                          <a:spcPts val="0"/>
                        </a:spcBef>
                        <a:spcAft>
                          <a:spcPts val="0"/>
                        </a:spcAft>
                        <a:buNone/>
                      </a:pPr>
                      <a:r>
                        <a:rPr lang="en" sz="1600"/>
                        <a:t>Co-Chair Barb Nagowski</a:t>
                      </a:r>
                      <a:endParaRPr sz="1600"/>
                    </a:p>
                  </a:txBody>
                  <a:tcPr marL="0" marR="0" marT="0" marB="0" anchor="ctr"/>
                </a:tc>
                <a:tc>
                  <a:txBody>
                    <a:bodyPr/>
                    <a:lstStyle/>
                    <a:p>
                      <a:pPr marL="0" lvl="0" indent="0" algn="ctr" rtl="0">
                        <a:spcBef>
                          <a:spcPts val="0"/>
                        </a:spcBef>
                        <a:spcAft>
                          <a:spcPts val="0"/>
                        </a:spcAft>
                        <a:buNone/>
                      </a:pPr>
                      <a:r>
                        <a:rPr lang="en" sz="1600"/>
                        <a:t>4</a:t>
                      </a:r>
                      <a:endParaRPr sz="1600"/>
                    </a:p>
                  </a:txBody>
                  <a:tcPr marL="0" marR="0" marT="0" marB="0" anchor="ctr"/>
                </a:tc>
                <a:tc>
                  <a:txBody>
                    <a:bodyPr/>
                    <a:lstStyle/>
                    <a:p>
                      <a:pPr marL="0" lvl="0" indent="0" algn="ctr" rtl="0">
                        <a:spcBef>
                          <a:spcPts val="0"/>
                        </a:spcBef>
                        <a:spcAft>
                          <a:spcPts val="0"/>
                        </a:spcAft>
                        <a:buNone/>
                      </a:pPr>
                      <a:r>
                        <a:rPr lang="en" sz="1600"/>
                        <a:t>356</a:t>
                      </a:r>
                      <a:endParaRPr sz="1600"/>
                    </a:p>
                  </a:txBody>
                  <a:tcPr marL="0" marR="0" marT="0" marB="0" anchor="ctr"/>
                </a:tc>
                <a:extLst>
                  <a:ext uri="{0D108BD9-81ED-4DB2-BD59-A6C34878D82A}">
                    <a16:rowId xmlns:a16="http://schemas.microsoft.com/office/drawing/2014/main" val="3846068652"/>
                  </a:ext>
                </a:extLst>
              </a:tr>
              <a:tr h="381425">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Library</a:t>
                      </a:r>
                      <a:endParaRPr sz="1600" b="1">
                        <a:solidFill>
                          <a:schemeClr val="dk1"/>
                        </a:solidFill>
                        <a:latin typeface="Helvetica Neue"/>
                        <a:ea typeface="Helvetica Neue"/>
                        <a:cs typeface="Helvetica Neue"/>
                        <a:sym typeface="Helvetica Neue"/>
                      </a:endParaRPr>
                    </a:p>
                  </a:txBody>
                  <a:tcPr marL="0" marR="0" marT="0" marB="0" anchor="ctr"/>
                </a:tc>
                <a:tc>
                  <a:txBody>
                    <a:bodyPr/>
                    <a:lstStyle/>
                    <a:p>
                      <a:pPr marL="0" lvl="0" indent="0" algn="ctr" rtl="0">
                        <a:spcBef>
                          <a:spcPts val="0"/>
                        </a:spcBef>
                        <a:spcAft>
                          <a:spcPts val="0"/>
                        </a:spcAft>
                        <a:buNone/>
                      </a:pPr>
                      <a:r>
                        <a:rPr lang="en" sz="1600">
                          <a:solidFill>
                            <a:schemeClr val="dk1"/>
                          </a:solidFill>
                        </a:rPr>
                        <a:t>Chair Barb Kaye</a:t>
                      </a:r>
                      <a:endParaRPr sz="1600"/>
                    </a:p>
                  </a:txBody>
                  <a:tcPr marL="0" marR="0" marT="0" marB="0" anchor="ctr"/>
                </a:tc>
                <a:tc>
                  <a:txBody>
                    <a:bodyPr/>
                    <a:lstStyle/>
                    <a:p>
                      <a:pPr marL="0" lvl="0" indent="0" algn="ctr" rtl="0">
                        <a:spcBef>
                          <a:spcPts val="0"/>
                        </a:spcBef>
                        <a:spcAft>
                          <a:spcPts val="0"/>
                        </a:spcAft>
                        <a:buNone/>
                      </a:pPr>
                      <a:r>
                        <a:rPr lang="en" sz="1600"/>
                        <a:t>1</a:t>
                      </a:r>
                      <a:endParaRPr sz="1600"/>
                    </a:p>
                  </a:txBody>
                  <a:tcPr marL="0" marR="0" marT="0" marB="0" anchor="ctr"/>
                </a:tc>
                <a:tc>
                  <a:txBody>
                    <a:bodyPr/>
                    <a:lstStyle/>
                    <a:p>
                      <a:pPr marL="0" lvl="0" indent="0" algn="ctr" rtl="0">
                        <a:spcBef>
                          <a:spcPts val="0"/>
                        </a:spcBef>
                        <a:spcAft>
                          <a:spcPts val="0"/>
                        </a:spcAft>
                        <a:buNone/>
                      </a:pPr>
                      <a:r>
                        <a:rPr lang="en" sz="1600"/>
                        <a:t>92</a:t>
                      </a:r>
                      <a:endParaRPr sz="1600"/>
                    </a:p>
                  </a:txBody>
                  <a:tcPr marL="0" marR="0" marT="0" marB="0" anchor="ctr"/>
                </a:tc>
                <a:extLst>
                  <a:ext uri="{0D108BD9-81ED-4DB2-BD59-A6C34878D82A}">
                    <a16:rowId xmlns:a16="http://schemas.microsoft.com/office/drawing/2014/main" val="3561792760"/>
                  </a:ext>
                </a:extLst>
              </a:tr>
              <a:tr h="38142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Annual Sports Program</a:t>
                      </a:r>
                      <a:endParaRPr sz="1600" b="1"/>
                    </a:p>
                  </a:txBody>
                  <a:tcPr marL="0" marR="0" marT="0" marB="0" anchor="ctr"/>
                </a:tc>
                <a:tc>
                  <a:txBody>
                    <a:bodyPr/>
                    <a:lstStyle/>
                    <a:p>
                      <a:pPr marL="0" lvl="0" indent="0" algn="ctr" rtl="0">
                        <a:spcBef>
                          <a:spcPts val="0"/>
                        </a:spcBef>
                        <a:spcAft>
                          <a:spcPts val="0"/>
                        </a:spcAft>
                        <a:buNone/>
                      </a:pPr>
                      <a:r>
                        <a:rPr lang="en" sz="1600"/>
                        <a:t>Chair Susan Grelick</a:t>
                      </a:r>
                      <a:endParaRPr sz="1600"/>
                    </a:p>
                    <a:p>
                      <a:pPr marL="0" lvl="0" indent="0" algn="ctr" rtl="0">
                        <a:spcBef>
                          <a:spcPts val="0"/>
                        </a:spcBef>
                        <a:spcAft>
                          <a:spcPts val="0"/>
                        </a:spcAft>
                        <a:buNone/>
                      </a:pPr>
                      <a:r>
                        <a:rPr lang="en" sz="1600"/>
                        <a:t>Co-Chair Mitzie Serafin</a:t>
                      </a:r>
                      <a:endParaRPr sz="1600"/>
                    </a:p>
                  </a:txBody>
                  <a:tcPr marL="0" marR="0" marT="0" marB="0" anchor="ctr"/>
                </a:tc>
                <a:tc>
                  <a:txBody>
                    <a:bodyPr/>
                    <a:lstStyle/>
                    <a:p>
                      <a:pPr marL="0" lvl="0" indent="0" algn="ctr" rtl="0">
                        <a:spcBef>
                          <a:spcPts val="0"/>
                        </a:spcBef>
                        <a:spcAft>
                          <a:spcPts val="0"/>
                        </a:spcAft>
                        <a:buNone/>
                      </a:pPr>
                      <a:r>
                        <a:rPr lang="en" sz="1600"/>
                        <a:t>1</a:t>
                      </a:r>
                      <a:endParaRPr sz="1600"/>
                    </a:p>
                  </a:txBody>
                  <a:tcPr marL="0" marR="0" marT="0" marB="0" anchor="ctr"/>
                </a:tc>
                <a:tc>
                  <a:txBody>
                    <a:bodyPr/>
                    <a:lstStyle/>
                    <a:p>
                      <a:pPr marL="0" lvl="0" indent="0" algn="ctr" rtl="0">
                        <a:spcBef>
                          <a:spcPts val="0"/>
                        </a:spcBef>
                        <a:spcAft>
                          <a:spcPts val="0"/>
                        </a:spcAft>
                        <a:buNone/>
                      </a:pPr>
                      <a:r>
                        <a:rPr lang="en" sz="1600"/>
                        <a:t>74</a:t>
                      </a:r>
                      <a:endParaRPr sz="1600"/>
                    </a:p>
                  </a:txBody>
                  <a:tcPr marL="0" marR="0" marT="0" marB="0" anchor="ctr"/>
                </a:tc>
                <a:extLst>
                  <a:ext uri="{0D108BD9-81ED-4DB2-BD59-A6C34878D82A}">
                    <a16:rowId xmlns:a16="http://schemas.microsoft.com/office/drawing/2014/main" val="3386645790"/>
                  </a:ext>
                </a:extLst>
              </a:tr>
              <a:tr h="455250">
                <a:tc>
                  <a:txBody>
                    <a:bodyPr/>
                    <a:lstStyle/>
                    <a:p>
                      <a:pPr marL="0" lvl="0" indent="0" algn="ctr" rtl="0">
                        <a:spcBef>
                          <a:spcPts val="0"/>
                        </a:spcBef>
                        <a:spcAft>
                          <a:spcPts val="0"/>
                        </a:spcAft>
                        <a:buClr>
                          <a:schemeClr val="dk1"/>
                        </a:buClr>
                        <a:buSzPts val="1100"/>
                        <a:buFont typeface="Arial"/>
                        <a:buNone/>
                      </a:pPr>
                      <a:r>
                        <a:rPr lang="en" sz="1600" b="1" dirty="0">
                          <a:solidFill>
                            <a:schemeClr val="dk1"/>
                          </a:solidFill>
                          <a:latin typeface="Helvetica Neue"/>
                          <a:ea typeface="Helvetica Neue"/>
                          <a:cs typeface="Helvetica Neue"/>
                          <a:sym typeface="Helvetica Neue"/>
                        </a:rPr>
                        <a:t>Summer Program</a:t>
                      </a:r>
                      <a:endParaRPr sz="1600" b="1" dirty="0"/>
                    </a:p>
                  </a:txBody>
                  <a:tcPr marL="0" marR="0" marT="0" marB="0" anchor="ctr"/>
                </a:tc>
                <a:tc>
                  <a:txBody>
                    <a:bodyPr/>
                    <a:lstStyle/>
                    <a:p>
                      <a:pPr marL="0" lvl="0" indent="0" algn="ctr" rtl="0">
                        <a:spcBef>
                          <a:spcPts val="0"/>
                        </a:spcBef>
                        <a:spcAft>
                          <a:spcPts val="0"/>
                        </a:spcAft>
                        <a:buNone/>
                      </a:pPr>
                      <a:r>
                        <a:rPr lang="en" sz="1600" dirty="0"/>
                        <a:t>Chair Lynne Lowery</a:t>
                      </a:r>
                      <a:endParaRPr sz="1600" dirty="0"/>
                    </a:p>
                    <a:p>
                      <a:pPr marL="0" lvl="0" indent="0" algn="ctr" rtl="0">
                        <a:spcBef>
                          <a:spcPts val="0"/>
                        </a:spcBef>
                        <a:spcAft>
                          <a:spcPts val="0"/>
                        </a:spcAft>
                        <a:buNone/>
                      </a:pPr>
                      <a:r>
                        <a:rPr lang="en" sz="1600" dirty="0"/>
                        <a:t>Co-Chair Jane Hartney</a:t>
                      </a:r>
                      <a:endParaRPr sz="1600" dirty="0"/>
                    </a:p>
                  </a:txBody>
                  <a:tcPr marL="0" marR="0" marT="0" marB="0" anchor="ctr"/>
                </a:tc>
                <a:tc>
                  <a:txBody>
                    <a:bodyPr/>
                    <a:lstStyle/>
                    <a:p>
                      <a:pPr marL="0" lvl="0" indent="0" algn="ctr" rtl="0">
                        <a:spcBef>
                          <a:spcPts val="0"/>
                        </a:spcBef>
                        <a:spcAft>
                          <a:spcPts val="0"/>
                        </a:spcAft>
                        <a:buNone/>
                      </a:pPr>
                      <a:r>
                        <a:rPr lang="en" sz="1600" dirty="0"/>
                        <a:t>8</a:t>
                      </a:r>
                      <a:endParaRPr sz="1600" dirty="0"/>
                    </a:p>
                  </a:txBody>
                  <a:tcPr marL="0" marR="0" marT="0" marB="0" anchor="ctr"/>
                </a:tc>
                <a:tc>
                  <a:txBody>
                    <a:bodyPr/>
                    <a:lstStyle/>
                    <a:p>
                      <a:pPr marL="0" lvl="0" indent="0" algn="ctr" rtl="0">
                        <a:spcBef>
                          <a:spcPts val="0"/>
                        </a:spcBef>
                        <a:spcAft>
                          <a:spcPts val="0"/>
                        </a:spcAft>
                        <a:buNone/>
                      </a:pPr>
                      <a:r>
                        <a:rPr lang="en" sz="1600" dirty="0"/>
                        <a:t>688</a:t>
                      </a:r>
                      <a:endParaRPr sz="1600" dirty="0"/>
                    </a:p>
                  </a:txBody>
                  <a:tcPr marL="0" marR="0" marT="0" marB="0" anchor="ctr"/>
                </a:tc>
                <a:extLst>
                  <a:ext uri="{0D108BD9-81ED-4DB2-BD59-A6C34878D82A}">
                    <a16:rowId xmlns:a16="http://schemas.microsoft.com/office/drawing/2014/main" val="3454771341"/>
                  </a:ext>
                </a:extLst>
              </a:tr>
            </a:tbl>
          </a:graphicData>
        </a:graphic>
      </p:graphicFrame>
      <p:sp>
        <p:nvSpPr>
          <p:cNvPr id="14" name="TextBox 13">
            <a:extLst>
              <a:ext uri="{FF2B5EF4-FFF2-40B4-BE49-F238E27FC236}">
                <a16:creationId xmlns:a16="http://schemas.microsoft.com/office/drawing/2014/main" id="{3564AE18-FF0A-3C72-AD0E-D8579DF7A502}"/>
              </a:ext>
            </a:extLst>
          </p:cNvPr>
          <p:cNvSpPr txBox="1"/>
          <p:nvPr/>
        </p:nvSpPr>
        <p:spPr>
          <a:xfrm>
            <a:off x="2712396" y="1145445"/>
            <a:ext cx="3810000"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Wednesday Program Committees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r>
              <a:rPr lang="en" sz="3200" dirty="0">
                <a:latin typeface="Times New Roman" panose="02020603050405020304" pitchFamily="18" charset="0"/>
                <a:cs typeface="Times New Roman" panose="02020603050405020304" pitchFamily="18" charset="0"/>
              </a:rPr>
              <a:t>Enrichment Committees</a:t>
            </a:r>
            <a:endParaRPr sz="3200" dirty="0">
              <a:latin typeface="Times New Roman" panose="02020603050405020304" pitchFamily="18" charset="0"/>
              <a:cs typeface="Times New Roman" panose="02020603050405020304" pitchFamily="18" charset="0"/>
            </a:endParaRPr>
          </a:p>
        </p:txBody>
      </p:sp>
      <p:sp>
        <p:nvSpPr>
          <p:cNvPr id="61" name="Google Shape;61;p14"/>
          <p:cNvSpPr txBox="1">
            <a:spLocks noGrp="1"/>
          </p:cNvSpPr>
          <p:nvPr>
            <p:ph type="body" idx="1"/>
          </p:nvPr>
        </p:nvSpPr>
        <p:spPr>
          <a:xfrm>
            <a:off x="311700" y="2009725"/>
            <a:ext cx="3999900" cy="3416400"/>
          </a:xfrm>
          <a:prstGeom prst="rect">
            <a:avLst/>
          </a:prstGeom>
        </p:spPr>
        <p:txBody>
          <a:bodyPr spcFirstLastPara="1" vert="horz" wrap="square" lIns="91425" tIns="91425" rIns="91425" bIns="91425" rtlCol="0" anchor="t" anchorCtr="0">
            <a:noAutofit/>
          </a:bodyPr>
          <a:lstStyle/>
          <a:p>
            <a:pPr marL="0" indent="0">
              <a:buNone/>
            </a:pPr>
            <a:r>
              <a:rPr lang="en" sz="1600" b="1" dirty="0"/>
              <a:t>Birthdays and Posters</a:t>
            </a:r>
            <a:r>
              <a:rPr lang="en" sz="1600" dirty="0"/>
              <a:t>	 </a:t>
            </a:r>
            <a:r>
              <a:rPr lang="en" sz="1600" b="1" dirty="0"/>
              <a:t>Chair</a:t>
            </a:r>
            <a:r>
              <a:rPr lang="en" sz="1600" dirty="0"/>
              <a:t> Fay Northrup</a:t>
            </a:r>
            <a:endParaRPr sz="1600" dirty="0"/>
          </a:p>
          <a:p>
            <a:pPr marL="0" indent="0">
              <a:spcBef>
                <a:spcPts val="1200"/>
              </a:spcBef>
              <a:buNone/>
            </a:pPr>
            <a:r>
              <a:rPr lang="en" sz="1600" b="1" dirty="0"/>
              <a:t>Charlottes Shop</a:t>
            </a:r>
            <a:r>
              <a:rPr lang="en" sz="1600" dirty="0"/>
              <a:t> 	</a:t>
            </a:r>
            <a:r>
              <a:rPr lang="en" sz="1600" b="1" dirty="0"/>
              <a:t>Chair</a:t>
            </a:r>
            <a:r>
              <a:rPr lang="en" sz="1600" dirty="0"/>
              <a:t> Janice Worobec</a:t>
            </a:r>
            <a:endParaRPr sz="1600" dirty="0"/>
          </a:p>
          <a:p>
            <a:pPr marL="0" indent="0">
              <a:spcBef>
                <a:spcPts val="1200"/>
              </a:spcBef>
              <a:buNone/>
            </a:pPr>
            <a:r>
              <a:rPr lang="en" sz="1600" b="1" dirty="0"/>
              <a:t>Coffee Hour	Chair</a:t>
            </a:r>
            <a:r>
              <a:rPr lang="en" sz="1600" dirty="0"/>
              <a:t> Barb Bielecki</a:t>
            </a:r>
            <a:endParaRPr sz="1600" dirty="0"/>
          </a:p>
          <a:p>
            <a:pPr marL="0" indent="0">
              <a:spcBef>
                <a:spcPts val="1200"/>
              </a:spcBef>
              <a:buNone/>
            </a:pPr>
            <a:r>
              <a:rPr lang="en" sz="1600" dirty="0"/>
              <a:t>                      </a:t>
            </a:r>
            <a:r>
              <a:rPr lang="en" sz="1600" b="1" dirty="0"/>
              <a:t>Co-Chair</a:t>
            </a:r>
            <a:r>
              <a:rPr lang="en" sz="1600" dirty="0"/>
              <a:t> Barb Nagowski </a:t>
            </a:r>
            <a:endParaRPr sz="1600" dirty="0"/>
          </a:p>
          <a:p>
            <a:pPr marL="0" indent="0">
              <a:spcBef>
                <a:spcPts val="1200"/>
              </a:spcBef>
              <a:buNone/>
            </a:pPr>
            <a:r>
              <a:rPr lang="en" sz="1600" b="1" dirty="0"/>
              <a:t>Docents </a:t>
            </a:r>
            <a:r>
              <a:rPr lang="en" sz="1600" dirty="0"/>
              <a:t>	            </a:t>
            </a:r>
            <a:r>
              <a:rPr lang="en" sz="1600" b="1" dirty="0"/>
              <a:t>Chair</a:t>
            </a:r>
            <a:r>
              <a:rPr lang="en" sz="1600" dirty="0"/>
              <a:t> Chris Elaine Santilli</a:t>
            </a:r>
            <a:endParaRPr sz="1600" dirty="0"/>
          </a:p>
          <a:p>
            <a:pPr marL="0" indent="0">
              <a:spcBef>
                <a:spcPts val="1200"/>
              </a:spcBef>
              <a:buNone/>
            </a:pPr>
            <a:r>
              <a:rPr lang="en" sz="1600" b="1" dirty="0"/>
              <a:t>Greeters </a:t>
            </a:r>
            <a:r>
              <a:rPr lang="en" sz="1600" dirty="0"/>
              <a:t>		</a:t>
            </a:r>
            <a:r>
              <a:rPr lang="en" sz="1600" b="1" dirty="0"/>
              <a:t>Chair</a:t>
            </a:r>
            <a:r>
              <a:rPr lang="en" sz="1600" dirty="0"/>
              <a:t> Barb Utter</a:t>
            </a:r>
            <a:endParaRPr sz="1600" dirty="0"/>
          </a:p>
          <a:p>
            <a:pPr marL="0" indent="0">
              <a:spcBef>
                <a:spcPts val="1200"/>
              </a:spcBef>
              <a:buNone/>
            </a:pPr>
            <a:r>
              <a:rPr lang="en" sz="1600" dirty="0"/>
              <a:t>                 		</a:t>
            </a:r>
            <a:r>
              <a:rPr lang="en" sz="1600" b="1" dirty="0"/>
              <a:t>Co-Chair</a:t>
            </a:r>
            <a:r>
              <a:rPr lang="en" sz="1600" dirty="0"/>
              <a:t> Cynthia Raven</a:t>
            </a:r>
            <a:endParaRPr sz="1600" dirty="0"/>
          </a:p>
          <a:p>
            <a:pPr marL="0" indent="0">
              <a:spcBef>
                <a:spcPts val="1200"/>
              </a:spcBef>
              <a:buNone/>
            </a:pPr>
            <a:r>
              <a:rPr lang="en" sz="1600" dirty="0"/>
              <a:t>                </a:t>
            </a:r>
            <a:endParaRPr sz="1600" dirty="0"/>
          </a:p>
          <a:p>
            <a:pPr marL="0" indent="0">
              <a:spcBef>
                <a:spcPts val="1200"/>
              </a:spcBef>
              <a:buNone/>
            </a:pPr>
            <a:r>
              <a:rPr lang="en" sz="1600" dirty="0"/>
              <a:t>               </a:t>
            </a:r>
            <a:endParaRPr sz="1600" dirty="0"/>
          </a:p>
          <a:p>
            <a:pPr marL="0" indent="0">
              <a:spcBef>
                <a:spcPts val="1200"/>
              </a:spcBef>
              <a:buNone/>
            </a:pPr>
            <a:r>
              <a:rPr lang="en" sz="1200" dirty="0"/>
              <a:t>            </a:t>
            </a:r>
            <a:endParaRPr sz="1200" dirty="0"/>
          </a:p>
          <a:p>
            <a:pPr marL="0" indent="0">
              <a:spcBef>
                <a:spcPts val="1200"/>
              </a:spcBef>
              <a:buNone/>
            </a:pPr>
            <a:endParaRPr sz="1200" dirty="0"/>
          </a:p>
          <a:p>
            <a:pPr marL="0" indent="0">
              <a:spcBef>
                <a:spcPts val="1200"/>
              </a:spcBef>
              <a:buNone/>
            </a:pPr>
            <a:endParaRPr sz="1200" dirty="0"/>
          </a:p>
          <a:p>
            <a:pPr marL="0" indent="0">
              <a:spcBef>
                <a:spcPts val="1200"/>
              </a:spcBef>
              <a:spcAft>
                <a:spcPts val="1200"/>
              </a:spcAft>
              <a:buNone/>
            </a:pPr>
            <a:endParaRPr sz="1200" dirty="0"/>
          </a:p>
        </p:txBody>
      </p:sp>
      <p:sp>
        <p:nvSpPr>
          <p:cNvPr id="62" name="Google Shape;62;p14"/>
          <p:cNvSpPr txBox="1">
            <a:spLocks noGrp="1"/>
          </p:cNvSpPr>
          <p:nvPr>
            <p:ph type="body" idx="2"/>
          </p:nvPr>
        </p:nvSpPr>
        <p:spPr>
          <a:xfrm>
            <a:off x="4832400" y="2009724"/>
            <a:ext cx="3999900" cy="3705275"/>
          </a:xfrm>
          <a:prstGeom prst="rect">
            <a:avLst/>
          </a:prstGeom>
        </p:spPr>
        <p:txBody>
          <a:bodyPr spcFirstLastPara="1" vert="horz" wrap="square" lIns="91425" tIns="91425" rIns="91425" bIns="91425" rtlCol="0" anchor="t" anchorCtr="0">
            <a:noAutofit/>
          </a:bodyPr>
          <a:lstStyle/>
          <a:p>
            <a:pPr marL="0" indent="0">
              <a:buClr>
                <a:schemeClr val="dk1"/>
              </a:buClr>
              <a:buSzPts val="1100"/>
              <a:buNone/>
            </a:pPr>
            <a:r>
              <a:rPr lang="en" sz="1600" b="1" dirty="0"/>
              <a:t>Historian </a:t>
            </a:r>
            <a:r>
              <a:rPr lang="en" sz="1600" dirty="0"/>
              <a:t>	</a:t>
            </a:r>
            <a:r>
              <a:rPr lang="en" sz="1600" b="1" dirty="0"/>
              <a:t>Chair</a:t>
            </a:r>
            <a:r>
              <a:rPr lang="en" sz="1600" dirty="0"/>
              <a:t> Kathie Homer</a:t>
            </a:r>
            <a:endParaRPr sz="1600" dirty="0"/>
          </a:p>
          <a:p>
            <a:pPr marL="0" indent="0">
              <a:spcBef>
                <a:spcPts val="1200"/>
              </a:spcBef>
              <a:buClr>
                <a:schemeClr val="dk1"/>
              </a:buClr>
              <a:buSzPts val="1100"/>
              <a:buNone/>
            </a:pPr>
            <a:r>
              <a:rPr lang="en" sz="1600" dirty="0"/>
              <a:t>                	</a:t>
            </a:r>
            <a:r>
              <a:rPr lang="en" sz="1600" b="1" dirty="0"/>
              <a:t>Co-Chair</a:t>
            </a:r>
            <a:r>
              <a:rPr lang="en" sz="1600" dirty="0"/>
              <a:t> Toni Louden</a:t>
            </a:r>
            <a:endParaRPr sz="1600" dirty="0"/>
          </a:p>
          <a:p>
            <a:pPr marL="0" indent="0">
              <a:spcBef>
                <a:spcPts val="1200"/>
              </a:spcBef>
              <a:buNone/>
            </a:pPr>
            <a:r>
              <a:rPr lang="en" sz="1600" b="1" dirty="0"/>
              <a:t>Holiday Decor</a:t>
            </a:r>
            <a:r>
              <a:rPr lang="en" sz="1600" dirty="0"/>
              <a:t>	</a:t>
            </a:r>
            <a:r>
              <a:rPr lang="en" sz="1600" b="1" dirty="0"/>
              <a:t>Chair</a:t>
            </a:r>
            <a:r>
              <a:rPr lang="en" sz="1600" dirty="0"/>
              <a:t> Linda </a:t>
            </a:r>
            <a:r>
              <a:rPr lang="en" sz="1600" dirty="0" err="1"/>
              <a:t>Gianturco</a:t>
            </a:r>
            <a:endParaRPr sz="1600" dirty="0"/>
          </a:p>
          <a:p>
            <a:pPr marL="0" indent="0">
              <a:spcBef>
                <a:spcPts val="1200"/>
              </a:spcBef>
              <a:buNone/>
            </a:pPr>
            <a:r>
              <a:rPr lang="en" sz="1600" dirty="0"/>
              <a:t>	</a:t>
            </a:r>
            <a:r>
              <a:rPr lang="en" sz="1600" b="1" dirty="0"/>
              <a:t>Co-Chair</a:t>
            </a:r>
            <a:r>
              <a:rPr lang="en" sz="1600" dirty="0"/>
              <a:t> Karen DiVito</a:t>
            </a:r>
            <a:endParaRPr sz="1600" dirty="0"/>
          </a:p>
          <a:p>
            <a:pPr marL="0" indent="0">
              <a:spcBef>
                <a:spcPts val="1200"/>
              </a:spcBef>
              <a:buNone/>
            </a:pPr>
            <a:r>
              <a:rPr lang="en" sz="1600" b="1" dirty="0"/>
              <a:t>Hostesses Presidents Table</a:t>
            </a:r>
            <a:endParaRPr sz="1600" b="1" dirty="0"/>
          </a:p>
          <a:p>
            <a:pPr marL="0" indent="0">
              <a:spcBef>
                <a:spcPts val="1200"/>
              </a:spcBef>
              <a:buNone/>
            </a:pPr>
            <a:r>
              <a:rPr lang="en" sz="1600" dirty="0"/>
              <a:t>	</a:t>
            </a:r>
            <a:r>
              <a:rPr lang="en" sz="1600" b="1" dirty="0"/>
              <a:t>Chair</a:t>
            </a:r>
            <a:r>
              <a:rPr lang="en" sz="1600" dirty="0"/>
              <a:t> Diane </a:t>
            </a:r>
            <a:r>
              <a:rPr lang="en-US" sz="1600" dirty="0"/>
              <a:t>Christman</a:t>
            </a:r>
            <a:endParaRPr sz="1600" dirty="0"/>
          </a:p>
          <a:p>
            <a:pPr marL="0" indent="0">
              <a:spcBef>
                <a:spcPts val="1200"/>
              </a:spcBef>
              <a:buNone/>
            </a:pPr>
            <a:r>
              <a:rPr lang="en" sz="1600" b="1" dirty="0"/>
              <a:t>New Member Orientation</a:t>
            </a:r>
            <a:r>
              <a:rPr lang="en" sz="1600" dirty="0"/>
              <a:t> </a:t>
            </a:r>
            <a:r>
              <a:rPr lang="en" sz="1600" b="1" dirty="0"/>
              <a:t>Chair</a:t>
            </a:r>
            <a:r>
              <a:rPr lang="en" sz="1600" dirty="0"/>
              <a:t> </a:t>
            </a:r>
          </a:p>
          <a:p>
            <a:pPr marL="0" indent="0">
              <a:spcBef>
                <a:spcPts val="1200"/>
              </a:spcBef>
              <a:buNone/>
            </a:pPr>
            <a:r>
              <a:rPr lang="en" sz="1600" dirty="0"/>
              <a:t>	Kathie Homer</a:t>
            </a:r>
            <a:endParaRPr sz="1600" dirty="0"/>
          </a:p>
          <a:p>
            <a:pPr marL="0" indent="0">
              <a:spcBef>
                <a:spcPts val="1200"/>
              </a:spcBef>
              <a:spcAft>
                <a:spcPts val="1200"/>
              </a:spcAft>
              <a:buNone/>
            </a:pPr>
            <a:r>
              <a:rPr lang="en" sz="1600" b="1" dirty="0"/>
              <a:t>Photographer</a:t>
            </a:r>
            <a:r>
              <a:rPr lang="en" sz="1600" dirty="0"/>
              <a:t>	</a:t>
            </a:r>
            <a:r>
              <a:rPr lang="en" sz="1600" b="1" dirty="0"/>
              <a:t>Chair</a:t>
            </a:r>
            <a:r>
              <a:rPr lang="en" sz="1600" dirty="0"/>
              <a:t> Kathie Homer</a:t>
            </a:r>
            <a:endParaRPr sz="1600" dirty="0"/>
          </a:p>
        </p:txBody>
      </p:sp>
      <p:pic>
        <p:nvPicPr>
          <p:cNvPr id="2" name="Picture 1">
            <a:extLst>
              <a:ext uri="{FF2B5EF4-FFF2-40B4-BE49-F238E27FC236}">
                <a16:creationId xmlns:a16="http://schemas.microsoft.com/office/drawing/2014/main" id="{AECD711E-C5F9-3BDF-DEE2-281B92BC688B}"/>
              </a:ext>
            </a:extLst>
          </p:cNvPr>
          <p:cNvPicPr>
            <a:picLocks noChangeAspect="1"/>
          </p:cNvPicPr>
          <p:nvPr/>
        </p:nvPicPr>
        <p:blipFill>
          <a:blip r:embed="rId3">
            <a:alphaModFix/>
            <a:lum bright="-38000" contrast="45000"/>
          </a:blip>
          <a:srcRect/>
          <a:stretch/>
        </p:blipFill>
        <p:spPr>
          <a:xfrm>
            <a:off x="0" y="-40911"/>
            <a:ext cx="2286000" cy="1752600"/>
          </a:xfrm>
          <a:prstGeom prst="rect">
            <a:avLst/>
          </a:prstGeom>
        </p:spPr>
      </p:pic>
      <p:sp>
        <p:nvSpPr>
          <p:cNvPr id="4" name="TextBox 3">
            <a:extLst>
              <a:ext uri="{FF2B5EF4-FFF2-40B4-BE49-F238E27FC236}">
                <a16:creationId xmlns:a16="http://schemas.microsoft.com/office/drawing/2014/main" id="{9E2DB8AF-D902-CC97-C747-7E27F7BCE80F}"/>
              </a:ext>
            </a:extLst>
          </p:cNvPr>
          <p:cNvSpPr txBox="1"/>
          <p:nvPr/>
        </p:nvSpPr>
        <p:spPr>
          <a:xfrm>
            <a:off x="2819400" y="468803"/>
            <a:ext cx="5149800" cy="669414"/>
          </a:xfrm>
          <a:prstGeom prst="rect">
            <a:avLst/>
          </a:prstGeom>
          <a:noFill/>
        </p:spPr>
        <p:txBody>
          <a:bodyPr wrap="square">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General Programs</a:t>
            </a:r>
          </a:p>
        </p:txBody>
      </p:sp>
    </p:spTree>
    <p:extLst>
      <p:ext uri="{BB962C8B-B14F-4D97-AF65-F5344CB8AC3E}">
        <p14:creationId xmlns:p14="http://schemas.microsoft.com/office/powerpoint/2010/main" val="3049414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2" title="IMG_1914.jpeg"/>
          <p:cNvPicPr preferRelativeResize="0"/>
          <p:nvPr/>
        </p:nvPicPr>
        <p:blipFill>
          <a:blip r:embed="rId3">
            <a:alphaModFix/>
          </a:blip>
          <a:stretch>
            <a:fillRect/>
          </a:stretch>
        </p:blipFill>
        <p:spPr>
          <a:xfrm>
            <a:off x="351875" y="1055124"/>
            <a:ext cx="3276022" cy="2120049"/>
          </a:xfrm>
          <a:prstGeom prst="rect">
            <a:avLst/>
          </a:prstGeom>
          <a:noFill/>
          <a:ln>
            <a:noFill/>
          </a:ln>
          <a:effectLst>
            <a:outerShdw blurRad="57150" dist="19050" dir="5400000" algn="bl" rotWithShape="0">
              <a:srgbClr val="000000">
                <a:alpha val="50000"/>
              </a:srgbClr>
            </a:outerShdw>
          </a:effectLst>
        </p:spPr>
      </p:pic>
      <p:pic>
        <p:nvPicPr>
          <p:cNvPr id="177" name="Google Shape;177;p32" title="IMG_1906.jpeg"/>
          <p:cNvPicPr preferRelativeResize="0"/>
          <p:nvPr/>
        </p:nvPicPr>
        <p:blipFill>
          <a:blip r:embed="rId4">
            <a:alphaModFix/>
          </a:blip>
          <a:stretch>
            <a:fillRect/>
          </a:stretch>
        </p:blipFill>
        <p:spPr>
          <a:xfrm>
            <a:off x="5426467" y="3175175"/>
            <a:ext cx="3451336" cy="2588502"/>
          </a:xfrm>
          <a:prstGeom prst="rect">
            <a:avLst/>
          </a:prstGeom>
          <a:noFill/>
          <a:ln>
            <a:noFill/>
          </a:ln>
          <a:effectLst>
            <a:outerShdw blurRad="57150" dist="19050" dir="5400000" algn="bl" rotWithShape="0">
              <a:srgbClr val="000000">
                <a:alpha val="50000"/>
              </a:srgbClr>
            </a:outerShdw>
          </a:effectLst>
        </p:spPr>
      </p:pic>
      <p:pic>
        <p:nvPicPr>
          <p:cNvPr id="178" name="Google Shape;178;p32" title="IMG_1889.jpeg"/>
          <p:cNvPicPr preferRelativeResize="0"/>
          <p:nvPr/>
        </p:nvPicPr>
        <p:blipFill rotWithShape="1">
          <a:blip r:embed="rId5">
            <a:alphaModFix/>
          </a:blip>
          <a:srcRect b="5347"/>
          <a:stretch/>
        </p:blipFill>
        <p:spPr>
          <a:xfrm>
            <a:off x="466651" y="3313700"/>
            <a:ext cx="1941373" cy="2449976"/>
          </a:xfrm>
          <a:prstGeom prst="rect">
            <a:avLst/>
          </a:prstGeom>
          <a:noFill/>
          <a:ln>
            <a:noFill/>
          </a:ln>
          <a:effectLst>
            <a:outerShdw blurRad="57150" dist="19050" dir="5400000" algn="bl" rotWithShape="0">
              <a:srgbClr val="000000">
                <a:alpha val="50000"/>
              </a:srgbClr>
            </a:outerShdw>
          </a:effectLst>
        </p:spPr>
      </p:pic>
      <p:pic>
        <p:nvPicPr>
          <p:cNvPr id="179" name="Google Shape;179;p32" title="IMG_1898.jpeg"/>
          <p:cNvPicPr preferRelativeResize="0"/>
          <p:nvPr/>
        </p:nvPicPr>
        <p:blipFill>
          <a:blip r:embed="rId6">
            <a:alphaModFix/>
          </a:blip>
          <a:stretch>
            <a:fillRect/>
          </a:stretch>
        </p:blipFill>
        <p:spPr>
          <a:xfrm>
            <a:off x="2572213" y="3313700"/>
            <a:ext cx="2690074" cy="2067076"/>
          </a:xfrm>
          <a:prstGeom prst="rect">
            <a:avLst/>
          </a:prstGeom>
          <a:noFill/>
          <a:ln>
            <a:noFill/>
          </a:ln>
          <a:effectLst>
            <a:outerShdw blurRad="57150" dist="19050" dir="5400000" algn="bl" rotWithShape="0">
              <a:srgbClr val="000000">
                <a:alpha val="50000"/>
              </a:srgbClr>
            </a:outerShdw>
          </a:effectLst>
        </p:spPr>
      </p:pic>
      <p:pic>
        <p:nvPicPr>
          <p:cNvPr id="180" name="Google Shape;180;p32" title="IMG_1900.jpeg"/>
          <p:cNvPicPr preferRelativeResize="0"/>
          <p:nvPr/>
        </p:nvPicPr>
        <p:blipFill>
          <a:blip r:embed="rId7">
            <a:alphaModFix/>
          </a:blip>
          <a:stretch>
            <a:fillRect/>
          </a:stretch>
        </p:blipFill>
        <p:spPr>
          <a:xfrm>
            <a:off x="6074350" y="1060575"/>
            <a:ext cx="2573952" cy="1930476"/>
          </a:xfrm>
          <a:prstGeom prst="rect">
            <a:avLst/>
          </a:prstGeom>
          <a:noFill/>
          <a:ln>
            <a:noFill/>
          </a:ln>
          <a:effectLst>
            <a:outerShdw blurRad="57150" dist="19050" dir="5400000" algn="bl" rotWithShape="0">
              <a:srgbClr val="000000">
                <a:alpha val="50000"/>
              </a:srgbClr>
            </a:outerShdw>
          </a:effectLst>
        </p:spPr>
      </p:pic>
      <p:pic>
        <p:nvPicPr>
          <p:cNvPr id="181" name="Google Shape;181;p32" title="450736936_7537508813024500_9197842346000465375_n.jpeg"/>
          <p:cNvPicPr preferRelativeResize="0"/>
          <p:nvPr/>
        </p:nvPicPr>
        <p:blipFill>
          <a:blip r:embed="rId8">
            <a:alphaModFix/>
          </a:blip>
          <a:stretch>
            <a:fillRect/>
          </a:stretch>
        </p:blipFill>
        <p:spPr>
          <a:xfrm>
            <a:off x="3812626" y="1055126"/>
            <a:ext cx="1941375" cy="19413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082357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1D2E-9B17-967C-990F-C94A1D3E4B4A}"/>
              </a:ext>
            </a:extLst>
          </p:cNvPr>
          <p:cNvSpPr>
            <a:spLocks noGrp="1"/>
          </p:cNvSpPr>
          <p:nvPr>
            <p:ph type="title"/>
          </p:nvPr>
        </p:nvSpPr>
        <p:spPr>
          <a:xfrm>
            <a:off x="311700" y="304800"/>
            <a:ext cx="8520600" cy="763600"/>
          </a:xfrm>
        </p:spPr>
        <p:txBody>
          <a:bodyPr>
            <a:normAutofit fontScale="90000"/>
          </a:bodyPr>
          <a:lstStyle/>
          <a:p>
            <a:r>
              <a:rPr lang="en-US" sz="3100" dirty="0">
                <a:solidFill>
                  <a:schemeClr val="tx2">
                    <a:lumMod val="75000"/>
                  </a:schemeClr>
                </a:solidFill>
                <a:latin typeface="Times New Roman" panose="02020603050405020304" pitchFamily="18" charset="0"/>
                <a:cs typeface="Times New Roman" panose="02020603050405020304" pitchFamily="18" charset="0"/>
              </a:rPr>
              <a:t>General Programs</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Special Event Committees</a:t>
            </a:r>
          </a:p>
        </p:txBody>
      </p:sp>
      <p:graphicFrame>
        <p:nvGraphicFramePr>
          <p:cNvPr id="5" name="Table 4">
            <a:extLst>
              <a:ext uri="{FF2B5EF4-FFF2-40B4-BE49-F238E27FC236}">
                <a16:creationId xmlns:a16="http://schemas.microsoft.com/office/drawing/2014/main" id="{EEE068EA-3BCC-62A3-F03A-C0E0C53A8BCF}"/>
              </a:ext>
            </a:extLst>
          </p:cNvPr>
          <p:cNvGraphicFramePr>
            <a:graphicFrameLocks noGrp="1"/>
          </p:cNvGraphicFramePr>
          <p:nvPr>
            <p:extLst>
              <p:ext uri="{D42A27DB-BD31-4B8C-83A1-F6EECF244321}">
                <p14:modId xmlns:p14="http://schemas.microsoft.com/office/powerpoint/2010/main" val="2773492358"/>
              </p:ext>
            </p:extLst>
          </p:nvPr>
        </p:nvGraphicFramePr>
        <p:xfrm>
          <a:off x="457200" y="1600200"/>
          <a:ext cx="8582900" cy="5090130"/>
        </p:xfrm>
        <a:graphic>
          <a:graphicData uri="http://schemas.openxmlformats.org/drawingml/2006/table">
            <a:tbl>
              <a:tblPr>
                <a:noFill/>
              </a:tblPr>
              <a:tblGrid>
                <a:gridCol w="2145725">
                  <a:extLst>
                    <a:ext uri="{9D8B030D-6E8A-4147-A177-3AD203B41FA5}">
                      <a16:colId xmlns:a16="http://schemas.microsoft.com/office/drawing/2014/main" val="2697416852"/>
                    </a:ext>
                  </a:extLst>
                </a:gridCol>
                <a:gridCol w="2145725">
                  <a:extLst>
                    <a:ext uri="{9D8B030D-6E8A-4147-A177-3AD203B41FA5}">
                      <a16:colId xmlns:a16="http://schemas.microsoft.com/office/drawing/2014/main" val="408999248"/>
                    </a:ext>
                  </a:extLst>
                </a:gridCol>
                <a:gridCol w="2145725">
                  <a:extLst>
                    <a:ext uri="{9D8B030D-6E8A-4147-A177-3AD203B41FA5}">
                      <a16:colId xmlns:a16="http://schemas.microsoft.com/office/drawing/2014/main" val="3035916432"/>
                    </a:ext>
                  </a:extLst>
                </a:gridCol>
                <a:gridCol w="2145725">
                  <a:extLst>
                    <a:ext uri="{9D8B030D-6E8A-4147-A177-3AD203B41FA5}">
                      <a16:colId xmlns:a16="http://schemas.microsoft.com/office/drawing/2014/main" val="554112112"/>
                    </a:ext>
                  </a:extLst>
                </a:gridCol>
              </a:tblGrid>
              <a:tr h="472550">
                <a:tc>
                  <a:txBody>
                    <a:bodyPr/>
                    <a:lstStyle/>
                    <a:p>
                      <a:pPr marL="0" lvl="0" indent="0" algn="ctr" rtl="0">
                        <a:spcBef>
                          <a:spcPts val="0"/>
                        </a:spcBef>
                        <a:spcAft>
                          <a:spcPts val="0"/>
                        </a:spcAft>
                        <a:buNone/>
                      </a:pPr>
                      <a:r>
                        <a:rPr lang="en" sz="1600" b="1"/>
                        <a:t>Presidents Day</a:t>
                      </a:r>
                      <a:endParaRPr sz="1600" b="1"/>
                    </a:p>
                  </a:txBody>
                  <a:tcPr marL="91425" marR="91425" marT="91425" marB="91425" anchor="ctr"/>
                </a:tc>
                <a:tc>
                  <a:txBody>
                    <a:bodyPr/>
                    <a:lstStyle/>
                    <a:p>
                      <a:pPr marL="0" lvl="0" indent="0" algn="ctr" rtl="0">
                        <a:spcBef>
                          <a:spcPts val="0"/>
                        </a:spcBef>
                        <a:spcAft>
                          <a:spcPts val="0"/>
                        </a:spcAft>
                        <a:buNone/>
                      </a:pPr>
                      <a:r>
                        <a:rPr lang="en" sz="1600"/>
                        <a:t>May 1</a:t>
                      </a:r>
                      <a:endParaRPr sz="1600"/>
                    </a:p>
                  </a:txBody>
                  <a:tcPr marL="91425" marR="91425" marT="91425" marB="91425" anchor="ctr"/>
                </a:tc>
                <a:tc>
                  <a:txBody>
                    <a:bodyPr/>
                    <a:lstStyle/>
                    <a:p>
                      <a:pPr marL="0" lvl="0" indent="0" algn="ctr" rtl="0">
                        <a:spcBef>
                          <a:spcPts val="0"/>
                        </a:spcBef>
                        <a:spcAft>
                          <a:spcPts val="0"/>
                        </a:spcAft>
                        <a:buNone/>
                      </a:pPr>
                      <a:r>
                        <a:rPr lang="en" sz="1600"/>
                        <a:t>Chairs Barb Bielecki</a:t>
                      </a:r>
                      <a:endParaRPr sz="1600"/>
                    </a:p>
                    <a:p>
                      <a:pPr marL="0" lvl="0" indent="0" algn="ctr" rtl="0">
                        <a:spcBef>
                          <a:spcPts val="0"/>
                        </a:spcBef>
                        <a:spcAft>
                          <a:spcPts val="0"/>
                        </a:spcAft>
                        <a:buNone/>
                      </a:pPr>
                      <a:r>
                        <a:rPr lang="en" sz="1600"/>
                        <a:t>Susan Grelick, Mitzie Serafin</a:t>
                      </a:r>
                      <a:endParaRPr sz="1600"/>
                    </a:p>
                  </a:txBody>
                  <a:tcPr marL="91425" marR="91425" marT="91425" marB="91425" anchor="ctr"/>
                </a:tc>
                <a:tc>
                  <a:txBody>
                    <a:bodyPr/>
                    <a:lstStyle/>
                    <a:p>
                      <a:pPr marL="0" lvl="0" indent="0" algn="ctr" rtl="0">
                        <a:spcBef>
                          <a:spcPts val="0"/>
                        </a:spcBef>
                        <a:spcAft>
                          <a:spcPts val="0"/>
                        </a:spcAft>
                        <a:buNone/>
                      </a:pPr>
                      <a:r>
                        <a:rPr lang="en" sz="1600"/>
                        <a:t>99</a:t>
                      </a:r>
                      <a:endParaRPr sz="1600"/>
                    </a:p>
                  </a:txBody>
                  <a:tcPr marL="91425" marR="91425" marT="91425" marB="91425" anchor="ctr"/>
                </a:tc>
                <a:extLst>
                  <a:ext uri="{0D108BD9-81ED-4DB2-BD59-A6C34878D82A}">
                    <a16:rowId xmlns:a16="http://schemas.microsoft.com/office/drawing/2014/main" val="2751992805"/>
                  </a:ext>
                </a:extLst>
              </a:tr>
              <a:tr h="381000">
                <a:tc>
                  <a:txBody>
                    <a:bodyPr/>
                    <a:lstStyle/>
                    <a:p>
                      <a:pPr marL="0" lvl="0" indent="0" algn="ctr" rtl="0">
                        <a:spcBef>
                          <a:spcPts val="0"/>
                        </a:spcBef>
                        <a:spcAft>
                          <a:spcPts val="0"/>
                        </a:spcAft>
                        <a:buNone/>
                      </a:pPr>
                      <a:r>
                        <a:rPr lang="en" sz="1600" b="1" dirty="0">
                          <a:solidFill>
                            <a:schemeClr val="dk1"/>
                          </a:solidFill>
                        </a:rPr>
                        <a:t>Mothers Day Brunch</a:t>
                      </a:r>
                      <a:endParaRPr sz="1600" b="1" dirty="0">
                        <a:solidFill>
                          <a:schemeClr val="dk1"/>
                        </a:solidFill>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t>May 12</a:t>
                      </a:r>
                      <a:endParaRPr sz="1600"/>
                    </a:p>
                  </a:txBody>
                  <a:tcPr marL="0" marR="0" marT="0" marB="0" anchor="ctr"/>
                </a:tc>
                <a:tc>
                  <a:txBody>
                    <a:bodyPr/>
                    <a:lstStyle/>
                    <a:p>
                      <a:pPr marL="0" lvl="0" indent="0" algn="ctr" rtl="0">
                        <a:spcBef>
                          <a:spcPts val="0"/>
                        </a:spcBef>
                        <a:spcAft>
                          <a:spcPts val="0"/>
                        </a:spcAft>
                        <a:buNone/>
                      </a:pPr>
                      <a:r>
                        <a:rPr lang="en" sz="1600"/>
                        <a:t>Chair Martha Rasmussen</a:t>
                      </a:r>
                      <a:endParaRPr sz="1600"/>
                    </a:p>
                    <a:p>
                      <a:pPr marL="0" lvl="0" indent="0" algn="ctr" rtl="0">
                        <a:spcBef>
                          <a:spcPts val="0"/>
                        </a:spcBef>
                        <a:spcAft>
                          <a:spcPts val="0"/>
                        </a:spcAft>
                        <a:buNone/>
                      </a:pPr>
                      <a:r>
                        <a:rPr lang="en" sz="1600"/>
                        <a:t>Co-Chair Liz Krawczyk</a:t>
                      </a:r>
                      <a:endParaRPr sz="1600"/>
                    </a:p>
                  </a:txBody>
                  <a:tcPr marL="0" marR="0" marT="0" marB="0" anchor="ctr"/>
                </a:tc>
                <a:tc>
                  <a:txBody>
                    <a:bodyPr/>
                    <a:lstStyle/>
                    <a:p>
                      <a:pPr marL="0" lvl="0" indent="0" algn="ctr" rtl="0">
                        <a:spcBef>
                          <a:spcPts val="0"/>
                        </a:spcBef>
                        <a:spcAft>
                          <a:spcPts val="0"/>
                        </a:spcAft>
                        <a:buNone/>
                      </a:pPr>
                      <a:r>
                        <a:rPr lang="en" sz="1600"/>
                        <a:t>115</a:t>
                      </a:r>
                      <a:endParaRPr sz="1600"/>
                    </a:p>
                  </a:txBody>
                  <a:tcPr marL="0" marR="0" marT="0" marB="0" anchor="ctr"/>
                </a:tc>
                <a:extLst>
                  <a:ext uri="{0D108BD9-81ED-4DB2-BD59-A6C34878D82A}">
                    <a16:rowId xmlns:a16="http://schemas.microsoft.com/office/drawing/2014/main" val="1778389447"/>
                  </a:ext>
                </a:extLst>
              </a:tr>
              <a:tr h="381000">
                <a:tc>
                  <a:txBody>
                    <a:bodyPr/>
                    <a:lstStyle/>
                    <a:p>
                      <a:pPr marL="0" lvl="0" indent="0" algn="ctr" rtl="0">
                        <a:spcBef>
                          <a:spcPts val="0"/>
                        </a:spcBef>
                        <a:spcAft>
                          <a:spcPts val="0"/>
                        </a:spcAft>
                        <a:buNone/>
                      </a:pPr>
                      <a:r>
                        <a:rPr lang="en" sz="1600" b="1">
                          <a:solidFill>
                            <a:schemeClr val="dk1"/>
                          </a:solidFill>
                        </a:rPr>
                        <a:t>130th TCC Celebration</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t>October 5</a:t>
                      </a:r>
                      <a:endParaRPr sz="1600"/>
                    </a:p>
                  </a:txBody>
                  <a:tcPr marL="0" marR="0" marT="0" marB="0" anchor="ctr"/>
                </a:tc>
                <a:tc>
                  <a:txBody>
                    <a:bodyPr/>
                    <a:lstStyle/>
                    <a:p>
                      <a:pPr marL="0" lvl="0" indent="0" algn="ctr" rtl="0">
                        <a:spcBef>
                          <a:spcPts val="0"/>
                        </a:spcBef>
                        <a:spcAft>
                          <a:spcPts val="0"/>
                        </a:spcAft>
                        <a:buNone/>
                      </a:pPr>
                      <a:r>
                        <a:rPr lang="en" sz="1600"/>
                        <a:t>Chair Janice Worobec</a:t>
                      </a:r>
                      <a:endParaRPr sz="1600"/>
                    </a:p>
                    <a:p>
                      <a:pPr marL="0" lvl="0" indent="0" algn="ctr" rtl="0">
                        <a:spcBef>
                          <a:spcPts val="0"/>
                        </a:spcBef>
                        <a:spcAft>
                          <a:spcPts val="0"/>
                        </a:spcAft>
                        <a:buNone/>
                      </a:pPr>
                      <a:r>
                        <a:rPr lang="en" sz="1600"/>
                        <a:t>Co-Chair Kathie Homer</a:t>
                      </a:r>
                      <a:endParaRPr sz="1600"/>
                    </a:p>
                  </a:txBody>
                  <a:tcPr marL="0" marR="0" marT="0" marB="0" anchor="ctr"/>
                </a:tc>
                <a:tc>
                  <a:txBody>
                    <a:bodyPr/>
                    <a:lstStyle/>
                    <a:p>
                      <a:pPr marL="0" lvl="0" indent="0" algn="ctr" rtl="0">
                        <a:spcBef>
                          <a:spcPts val="0"/>
                        </a:spcBef>
                        <a:spcAft>
                          <a:spcPts val="0"/>
                        </a:spcAft>
                        <a:buNone/>
                      </a:pPr>
                      <a:r>
                        <a:rPr lang="en" sz="1600"/>
                        <a:t>99</a:t>
                      </a:r>
                      <a:endParaRPr sz="1600"/>
                    </a:p>
                  </a:txBody>
                  <a:tcPr marL="0" marR="0" marT="0" marB="0" anchor="ctr"/>
                </a:tc>
                <a:extLst>
                  <a:ext uri="{0D108BD9-81ED-4DB2-BD59-A6C34878D82A}">
                    <a16:rowId xmlns:a16="http://schemas.microsoft.com/office/drawing/2014/main" val="4140810011"/>
                  </a:ext>
                </a:extLst>
              </a:tr>
              <a:tr h="381000">
                <a:tc>
                  <a:txBody>
                    <a:bodyPr/>
                    <a:lstStyle/>
                    <a:p>
                      <a:pPr marL="0" lvl="0" indent="0" algn="ctr" rtl="0">
                        <a:spcBef>
                          <a:spcPts val="0"/>
                        </a:spcBef>
                        <a:spcAft>
                          <a:spcPts val="0"/>
                        </a:spcAft>
                        <a:buNone/>
                      </a:pPr>
                      <a:r>
                        <a:rPr lang="en" sz="1600" b="1">
                          <a:solidFill>
                            <a:schemeClr val="dk1"/>
                          </a:solidFill>
                        </a:rPr>
                        <a:t>Tree Lighting</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December 7</a:t>
                      </a:r>
                      <a:endParaRPr sz="1600"/>
                    </a:p>
                  </a:txBody>
                  <a:tcPr marL="0" marR="0" marT="0" marB="0" anchor="ctr"/>
                </a:tc>
                <a:tc>
                  <a:txBody>
                    <a:bodyPr/>
                    <a:lstStyle/>
                    <a:p>
                      <a:pPr marL="0" lvl="0" indent="0" algn="ctr" rtl="0">
                        <a:spcBef>
                          <a:spcPts val="0"/>
                        </a:spcBef>
                        <a:spcAft>
                          <a:spcPts val="0"/>
                        </a:spcAft>
                        <a:buNone/>
                      </a:pPr>
                      <a:r>
                        <a:rPr lang="en" sz="1600"/>
                        <a:t>Chair Barb Burwick</a:t>
                      </a:r>
                      <a:endParaRPr sz="1600"/>
                    </a:p>
                  </a:txBody>
                  <a:tcPr marL="0" marR="0" marT="0" marB="0" anchor="ctr"/>
                </a:tc>
                <a:tc>
                  <a:txBody>
                    <a:bodyPr/>
                    <a:lstStyle/>
                    <a:p>
                      <a:pPr marL="0" lvl="0" indent="0" algn="ctr" rtl="0">
                        <a:spcBef>
                          <a:spcPts val="0"/>
                        </a:spcBef>
                        <a:spcAft>
                          <a:spcPts val="0"/>
                        </a:spcAft>
                        <a:buNone/>
                      </a:pPr>
                      <a:r>
                        <a:rPr lang="en" sz="1600"/>
                        <a:t>120</a:t>
                      </a:r>
                      <a:endParaRPr sz="1600"/>
                    </a:p>
                  </a:txBody>
                  <a:tcPr marL="0" marR="0" marT="0" marB="0" anchor="ctr"/>
                </a:tc>
                <a:extLst>
                  <a:ext uri="{0D108BD9-81ED-4DB2-BD59-A6C34878D82A}">
                    <a16:rowId xmlns:a16="http://schemas.microsoft.com/office/drawing/2014/main" val="2890847368"/>
                  </a:ext>
                </a:extLst>
              </a:tr>
              <a:tr h="381000">
                <a:tc>
                  <a:txBody>
                    <a:bodyPr/>
                    <a:lstStyle/>
                    <a:p>
                      <a:pPr marL="0" lvl="0" indent="0" algn="ctr" rtl="0">
                        <a:spcBef>
                          <a:spcPts val="0"/>
                        </a:spcBef>
                        <a:spcAft>
                          <a:spcPts val="0"/>
                        </a:spcAft>
                        <a:buNone/>
                      </a:pPr>
                      <a:r>
                        <a:rPr lang="en" sz="1600" b="1">
                          <a:solidFill>
                            <a:schemeClr val="dk1"/>
                          </a:solidFill>
                        </a:rPr>
                        <a:t>Holiday Program</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December 18</a:t>
                      </a:r>
                      <a:endParaRPr sz="1600"/>
                    </a:p>
                  </a:txBody>
                  <a:tcPr marL="0" marR="0" marT="0" marB="0" anchor="ctr"/>
                </a:tc>
                <a:tc>
                  <a:txBody>
                    <a:bodyPr/>
                    <a:lstStyle/>
                    <a:p>
                      <a:pPr marL="0" lvl="0" indent="0" algn="ctr" rtl="0">
                        <a:spcBef>
                          <a:spcPts val="0"/>
                        </a:spcBef>
                        <a:spcAft>
                          <a:spcPts val="0"/>
                        </a:spcAft>
                        <a:buNone/>
                      </a:pPr>
                      <a:r>
                        <a:rPr lang="en" sz="1600"/>
                        <a:t>Chair President Schwinger</a:t>
                      </a:r>
                      <a:endParaRPr sz="1600"/>
                    </a:p>
                  </a:txBody>
                  <a:tcPr marL="0" marR="0" marT="0" marB="0" anchor="ctr"/>
                </a:tc>
                <a:tc>
                  <a:txBody>
                    <a:bodyPr/>
                    <a:lstStyle/>
                    <a:p>
                      <a:pPr marL="0" lvl="0" indent="0" algn="ctr" rtl="0">
                        <a:spcBef>
                          <a:spcPts val="0"/>
                        </a:spcBef>
                        <a:spcAft>
                          <a:spcPts val="0"/>
                        </a:spcAft>
                        <a:buNone/>
                      </a:pPr>
                      <a:r>
                        <a:rPr lang="en" sz="1600"/>
                        <a:t>122</a:t>
                      </a:r>
                      <a:endParaRPr sz="1600"/>
                    </a:p>
                  </a:txBody>
                  <a:tcPr marL="0" marR="0" marT="0" marB="0" anchor="ctr"/>
                </a:tc>
                <a:extLst>
                  <a:ext uri="{0D108BD9-81ED-4DB2-BD59-A6C34878D82A}">
                    <a16:rowId xmlns:a16="http://schemas.microsoft.com/office/drawing/2014/main" val="781600344"/>
                  </a:ext>
                </a:extLst>
              </a:tr>
              <a:tr h="381000">
                <a:tc>
                  <a:txBody>
                    <a:bodyPr/>
                    <a:lstStyle/>
                    <a:p>
                      <a:pPr marL="0" lvl="0" indent="0" algn="ctr" rtl="0">
                        <a:spcBef>
                          <a:spcPts val="0"/>
                        </a:spcBef>
                        <a:spcAft>
                          <a:spcPts val="0"/>
                        </a:spcAft>
                        <a:buNone/>
                      </a:pPr>
                      <a:r>
                        <a:rPr lang="en" sz="1600" b="1">
                          <a:solidFill>
                            <a:schemeClr val="dk1"/>
                          </a:solidFill>
                        </a:rPr>
                        <a:t>Sweetheart Soiree	</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February 8</a:t>
                      </a:r>
                      <a:endParaRPr sz="1600"/>
                    </a:p>
                  </a:txBody>
                  <a:tcPr marL="0" marR="0" marT="0" marB="0" anchor="ctr"/>
                </a:tc>
                <a:tc>
                  <a:txBody>
                    <a:bodyPr/>
                    <a:lstStyle/>
                    <a:p>
                      <a:pPr marL="0" lvl="0" indent="0" algn="ctr" rtl="0">
                        <a:spcBef>
                          <a:spcPts val="0"/>
                        </a:spcBef>
                        <a:spcAft>
                          <a:spcPts val="0"/>
                        </a:spcAft>
                        <a:buNone/>
                      </a:pPr>
                      <a:r>
                        <a:rPr lang="en" sz="1600"/>
                        <a:t>Chair Emily Schaefer</a:t>
                      </a:r>
                      <a:endParaRPr sz="1600"/>
                    </a:p>
                  </a:txBody>
                  <a:tcPr marL="0" marR="0" marT="0" marB="0" anchor="ctr"/>
                </a:tc>
                <a:tc>
                  <a:txBody>
                    <a:bodyPr/>
                    <a:lstStyle/>
                    <a:p>
                      <a:pPr marL="0" lvl="0" indent="0" algn="ctr" rtl="0">
                        <a:spcBef>
                          <a:spcPts val="0"/>
                        </a:spcBef>
                        <a:spcAft>
                          <a:spcPts val="0"/>
                        </a:spcAft>
                        <a:buNone/>
                      </a:pPr>
                      <a:r>
                        <a:rPr lang="en" sz="1600"/>
                        <a:t>77</a:t>
                      </a:r>
                      <a:endParaRPr sz="1600"/>
                    </a:p>
                  </a:txBody>
                  <a:tcPr marL="0" marR="0" marT="0" marB="0" anchor="ctr"/>
                </a:tc>
                <a:extLst>
                  <a:ext uri="{0D108BD9-81ED-4DB2-BD59-A6C34878D82A}">
                    <a16:rowId xmlns:a16="http://schemas.microsoft.com/office/drawing/2014/main" val="280668442"/>
                  </a:ext>
                </a:extLst>
              </a:tr>
              <a:tr h="381000">
                <a:tc>
                  <a:txBody>
                    <a:bodyPr/>
                    <a:lstStyle/>
                    <a:p>
                      <a:pPr marL="0" lvl="0" indent="0" algn="ctr" rtl="0">
                        <a:spcBef>
                          <a:spcPts val="0"/>
                        </a:spcBef>
                        <a:spcAft>
                          <a:spcPts val="0"/>
                        </a:spcAft>
                        <a:buNone/>
                      </a:pPr>
                      <a:r>
                        <a:rPr lang="en" sz="1600" b="1">
                          <a:solidFill>
                            <a:schemeClr val="dk1"/>
                          </a:solidFill>
                        </a:rPr>
                        <a:t>St. Pat’s Brunch</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March 16</a:t>
                      </a:r>
                      <a:endParaRPr sz="1600"/>
                    </a:p>
                  </a:txBody>
                  <a:tcPr marL="0" marR="0" marT="0" marB="0" anchor="ctr"/>
                </a:tc>
                <a:tc>
                  <a:txBody>
                    <a:bodyPr/>
                    <a:lstStyle/>
                    <a:p>
                      <a:pPr marL="0" lvl="0" indent="0" algn="ctr" rtl="0">
                        <a:spcBef>
                          <a:spcPts val="0"/>
                        </a:spcBef>
                        <a:spcAft>
                          <a:spcPts val="0"/>
                        </a:spcAft>
                        <a:buNone/>
                      </a:pPr>
                      <a:r>
                        <a:rPr lang="en" sz="1600"/>
                        <a:t>Chair Norine Dunnigan</a:t>
                      </a:r>
                      <a:endParaRPr sz="1600"/>
                    </a:p>
                    <a:p>
                      <a:pPr marL="0" lvl="0" indent="0" algn="ctr" rtl="0">
                        <a:spcBef>
                          <a:spcPts val="0"/>
                        </a:spcBef>
                        <a:spcAft>
                          <a:spcPts val="0"/>
                        </a:spcAft>
                        <a:buNone/>
                      </a:pPr>
                      <a:r>
                        <a:rPr lang="en" sz="1600"/>
                        <a:t>Co-Chair Barb Bielecki</a:t>
                      </a:r>
                      <a:endParaRPr sz="1600"/>
                    </a:p>
                  </a:txBody>
                  <a:tcPr marL="0" marR="0" marT="0" marB="0" anchor="ctr"/>
                </a:tc>
                <a:tc>
                  <a:txBody>
                    <a:bodyPr/>
                    <a:lstStyle/>
                    <a:p>
                      <a:pPr marL="0" lvl="0" indent="0" algn="ctr" rtl="0">
                        <a:spcBef>
                          <a:spcPts val="0"/>
                        </a:spcBef>
                        <a:spcAft>
                          <a:spcPts val="0"/>
                        </a:spcAft>
                        <a:buNone/>
                      </a:pPr>
                      <a:r>
                        <a:rPr lang="en" sz="1600"/>
                        <a:t>144</a:t>
                      </a:r>
                      <a:endParaRPr sz="1600"/>
                    </a:p>
                  </a:txBody>
                  <a:tcPr marL="0" marR="0" marT="0" marB="0" anchor="ctr"/>
                </a:tc>
                <a:extLst>
                  <a:ext uri="{0D108BD9-81ED-4DB2-BD59-A6C34878D82A}">
                    <a16:rowId xmlns:a16="http://schemas.microsoft.com/office/drawing/2014/main" val="597331190"/>
                  </a:ext>
                </a:extLst>
              </a:tr>
              <a:tr h="381000">
                <a:tc>
                  <a:txBody>
                    <a:bodyPr/>
                    <a:lstStyle/>
                    <a:p>
                      <a:pPr marL="0" lvl="0" indent="0" algn="ctr" rtl="0">
                        <a:spcBef>
                          <a:spcPts val="0"/>
                        </a:spcBef>
                        <a:spcAft>
                          <a:spcPts val="0"/>
                        </a:spcAft>
                        <a:buNone/>
                      </a:pPr>
                      <a:r>
                        <a:rPr lang="en" sz="1600" b="1">
                          <a:solidFill>
                            <a:schemeClr val="dk1"/>
                          </a:solidFill>
                        </a:rPr>
                        <a:t>Fashion Show</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March 28</a:t>
                      </a:r>
                      <a:endParaRPr sz="1600">
                        <a:solidFill>
                          <a:schemeClr val="dk1"/>
                        </a:solidFill>
                        <a:latin typeface="Helvetica Neue"/>
                        <a:ea typeface="Helvetica Neue"/>
                        <a:cs typeface="Helvetica Neue"/>
                        <a:sym typeface="Helvetica Neue"/>
                      </a:endParaRPr>
                    </a:p>
                  </a:txBody>
                  <a:tcPr marL="0" marR="0" marT="0" marB="0" anchor="ctr"/>
                </a:tc>
                <a:tc>
                  <a:txBody>
                    <a:bodyPr/>
                    <a:lstStyle/>
                    <a:p>
                      <a:pPr marL="0" lvl="0" indent="0" algn="ctr" rtl="0">
                        <a:spcBef>
                          <a:spcPts val="0"/>
                        </a:spcBef>
                        <a:spcAft>
                          <a:spcPts val="0"/>
                        </a:spcAft>
                        <a:buNone/>
                      </a:pPr>
                      <a:r>
                        <a:rPr lang="en" sz="1600" dirty="0">
                          <a:solidFill>
                            <a:schemeClr val="dk1"/>
                          </a:solidFill>
                        </a:rPr>
                        <a:t>Chair Diane Slawinowski</a:t>
                      </a:r>
                      <a:endParaRPr sz="1600" dirty="0">
                        <a:solidFill>
                          <a:schemeClr val="dk1"/>
                        </a:solidFill>
                      </a:endParaRPr>
                    </a:p>
                    <a:p>
                      <a:pPr marL="0" lvl="0" indent="0" algn="ctr" rtl="0">
                        <a:spcBef>
                          <a:spcPts val="0"/>
                        </a:spcBef>
                        <a:spcAft>
                          <a:spcPts val="0"/>
                        </a:spcAft>
                        <a:buNone/>
                      </a:pPr>
                      <a:r>
                        <a:rPr lang="en" sz="1600" dirty="0">
                          <a:solidFill>
                            <a:schemeClr val="dk1"/>
                          </a:solidFill>
                        </a:rPr>
                        <a:t>Co-Chair Megan Forness</a:t>
                      </a:r>
                      <a:endParaRPr sz="1600" dirty="0">
                        <a:solidFill>
                          <a:schemeClr val="dk1"/>
                        </a:solidFill>
                      </a:endParaRPr>
                    </a:p>
                  </a:txBody>
                  <a:tcPr marL="0" marR="0" marT="0" marB="0" anchor="ctr"/>
                </a:tc>
                <a:tc>
                  <a:txBody>
                    <a:bodyPr/>
                    <a:lstStyle/>
                    <a:p>
                      <a:pPr marL="0" lvl="0" indent="0" algn="ctr" rtl="0">
                        <a:spcBef>
                          <a:spcPts val="0"/>
                        </a:spcBef>
                        <a:spcAft>
                          <a:spcPts val="0"/>
                        </a:spcAft>
                        <a:buNone/>
                      </a:pPr>
                      <a:r>
                        <a:rPr lang="en" sz="1600"/>
                        <a:t>98</a:t>
                      </a:r>
                      <a:endParaRPr sz="1600"/>
                    </a:p>
                  </a:txBody>
                  <a:tcPr marL="0" marR="0" marT="0" marB="0" anchor="ctr"/>
                </a:tc>
                <a:extLst>
                  <a:ext uri="{0D108BD9-81ED-4DB2-BD59-A6C34878D82A}">
                    <a16:rowId xmlns:a16="http://schemas.microsoft.com/office/drawing/2014/main" val="336396673"/>
                  </a:ext>
                </a:extLst>
              </a:tr>
              <a:tr h="381000">
                <a:tc>
                  <a:txBody>
                    <a:bodyPr/>
                    <a:lstStyle/>
                    <a:p>
                      <a:pPr marL="0" lvl="0" indent="0" algn="ctr" rtl="0">
                        <a:spcBef>
                          <a:spcPts val="0"/>
                        </a:spcBef>
                        <a:spcAft>
                          <a:spcPts val="0"/>
                        </a:spcAft>
                        <a:buNone/>
                      </a:pPr>
                      <a:r>
                        <a:rPr lang="en" sz="1600" b="1">
                          <a:solidFill>
                            <a:schemeClr val="dk1"/>
                          </a:solidFill>
                        </a:rPr>
                        <a:t>Palm Sunday Brunch</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 sz="1600">
                          <a:solidFill>
                            <a:schemeClr val="dk1"/>
                          </a:solidFill>
                          <a:latin typeface="Helvetica Neue"/>
                          <a:ea typeface="Helvetica Neue"/>
                          <a:cs typeface="Helvetica Neue"/>
                          <a:sym typeface="Helvetica Neue"/>
                        </a:rPr>
                        <a:t>April 13</a:t>
                      </a:r>
                      <a:endParaRPr sz="1600"/>
                    </a:p>
                  </a:txBody>
                  <a:tcPr marL="0" marR="0" marT="0" marB="0" anchor="ctr"/>
                </a:tc>
                <a:tc>
                  <a:txBody>
                    <a:bodyPr/>
                    <a:lstStyle/>
                    <a:p>
                      <a:pPr marL="0" lvl="0" indent="0" algn="ctr" rtl="0">
                        <a:spcBef>
                          <a:spcPts val="0"/>
                        </a:spcBef>
                        <a:spcAft>
                          <a:spcPts val="0"/>
                        </a:spcAft>
                        <a:buNone/>
                      </a:pPr>
                      <a:r>
                        <a:rPr lang="en" sz="1600"/>
                        <a:t>Chairs Jean Morrison, Lynn Morrison</a:t>
                      </a:r>
                      <a:endParaRPr sz="1600"/>
                    </a:p>
                  </a:txBody>
                  <a:tcPr marL="0" marR="0" marT="0" marB="0" anchor="ctr"/>
                </a:tc>
                <a:tc>
                  <a:txBody>
                    <a:bodyPr/>
                    <a:lstStyle/>
                    <a:p>
                      <a:pPr marL="0" lvl="0" indent="0" algn="ctr" rtl="0">
                        <a:spcBef>
                          <a:spcPts val="0"/>
                        </a:spcBef>
                        <a:spcAft>
                          <a:spcPts val="0"/>
                        </a:spcAft>
                        <a:buNone/>
                      </a:pPr>
                      <a:r>
                        <a:rPr lang="en" sz="1600"/>
                        <a:t>98</a:t>
                      </a:r>
                      <a:endParaRPr sz="1600"/>
                    </a:p>
                  </a:txBody>
                  <a:tcPr marL="0" marR="0" marT="0" marB="0" anchor="ctr"/>
                </a:tc>
                <a:extLst>
                  <a:ext uri="{0D108BD9-81ED-4DB2-BD59-A6C34878D82A}">
                    <a16:rowId xmlns:a16="http://schemas.microsoft.com/office/drawing/2014/main" val="2165907411"/>
                  </a:ext>
                </a:extLst>
              </a:tr>
              <a:tr h="381000">
                <a:tc>
                  <a:txBody>
                    <a:bodyPr/>
                    <a:lstStyle/>
                    <a:p>
                      <a:pPr marL="0" lvl="0" indent="0" algn="ctr" rtl="0">
                        <a:spcBef>
                          <a:spcPts val="0"/>
                        </a:spcBef>
                        <a:spcAft>
                          <a:spcPts val="0"/>
                        </a:spcAft>
                        <a:buNone/>
                      </a:pPr>
                      <a:r>
                        <a:rPr lang="en" sz="1600" b="1" dirty="0">
                          <a:solidFill>
                            <a:schemeClr val="dk1"/>
                          </a:solidFill>
                        </a:rPr>
                        <a:t>Presidents Ball</a:t>
                      </a:r>
                      <a:endParaRPr sz="1600" b="1" dirty="0">
                        <a:solidFill>
                          <a:schemeClr val="dk1"/>
                        </a:solidFill>
                      </a:endParaRPr>
                    </a:p>
                  </a:txBody>
                  <a:tcPr marL="0" marR="0" marT="0" marB="0" anchor="ctr"/>
                </a:tc>
                <a:tc>
                  <a:txBody>
                    <a:bodyPr/>
                    <a:lstStyle/>
                    <a:p>
                      <a:pPr marL="0" lvl="0" indent="0" algn="ctr" rtl="0">
                        <a:spcBef>
                          <a:spcPts val="0"/>
                        </a:spcBef>
                        <a:spcAft>
                          <a:spcPts val="0"/>
                        </a:spcAft>
                        <a:buNone/>
                      </a:pPr>
                      <a:r>
                        <a:rPr lang="en" sz="1600" dirty="0">
                          <a:solidFill>
                            <a:schemeClr val="dk1"/>
                          </a:solidFill>
                          <a:latin typeface="Helvetica Neue"/>
                          <a:ea typeface="Helvetica Neue"/>
                          <a:cs typeface="Helvetica Neue"/>
                          <a:sym typeface="Helvetica Neue"/>
                        </a:rPr>
                        <a:t>April 26</a:t>
                      </a:r>
                      <a:endParaRPr sz="1600" dirty="0"/>
                    </a:p>
                  </a:txBody>
                  <a:tcPr marL="0" marR="0" marT="0" marB="0" anchor="ctr"/>
                </a:tc>
                <a:tc>
                  <a:txBody>
                    <a:bodyPr/>
                    <a:lstStyle/>
                    <a:p>
                      <a:pPr marL="0" lvl="0" indent="0" algn="ctr" rtl="0">
                        <a:spcBef>
                          <a:spcPts val="0"/>
                        </a:spcBef>
                        <a:spcAft>
                          <a:spcPts val="0"/>
                        </a:spcAft>
                        <a:buNone/>
                      </a:pPr>
                      <a:r>
                        <a:rPr lang="en" sz="1600" dirty="0"/>
                        <a:t>Chairs Dianne Sippel, Kate Arundell</a:t>
                      </a:r>
                      <a:endParaRPr sz="1600" dirty="0"/>
                    </a:p>
                  </a:txBody>
                  <a:tcPr marL="0" marR="0" marT="0" marB="0" anchor="ctr"/>
                </a:tc>
                <a:tc>
                  <a:txBody>
                    <a:bodyPr/>
                    <a:lstStyle/>
                    <a:p>
                      <a:pPr marL="0" lvl="0" indent="0" algn="ctr" rtl="0">
                        <a:spcBef>
                          <a:spcPts val="0"/>
                        </a:spcBef>
                        <a:spcAft>
                          <a:spcPts val="0"/>
                        </a:spcAft>
                        <a:buNone/>
                      </a:pPr>
                      <a:r>
                        <a:rPr lang="en" sz="1600" dirty="0"/>
                        <a:t>99</a:t>
                      </a:r>
                      <a:endParaRPr sz="1600" dirty="0"/>
                    </a:p>
                  </a:txBody>
                  <a:tcPr marL="0" marR="0" marT="0" marB="0" anchor="ctr"/>
                </a:tc>
                <a:extLst>
                  <a:ext uri="{0D108BD9-81ED-4DB2-BD59-A6C34878D82A}">
                    <a16:rowId xmlns:a16="http://schemas.microsoft.com/office/drawing/2014/main" val="2785967482"/>
                  </a:ext>
                </a:extLst>
              </a:tr>
            </a:tbl>
          </a:graphicData>
        </a:graphic>
      </p:graphicFrame>
      <p:pic>
        <p:nvPicPr>
          <p:cNvPr id="6" name="Picture 5">
            <a:extLst>
              <a:ext uri="{FF2B5EF4-FFF2-40B4-BE49-F238E27FC236}">
                <a16:creationId xmlns:a16="http://schemas.microsoft.com/office/drawing/2014/main" id="{07BE776A-0B45-4AFE-247A-73AB62419C17}"/>
              </a:ext>
            </a:extLst>
          </p:cNvPr>
          <p:cNvPicPr>
            <a:picLocks noChangeAspect="1"/>
          </p:cNvPicPr>
          <p:nvPr/>
        </p:nvPicPr>
        <p:blipFill>
          <a:blip r:embed="rId2">
            <a:alphaModFix/>
            <a:lum bright="-38000" contrast="45000"/>
          </a:blip>
          <a:srcRect/>
          <a:stretch/>
        </p:blipFill>
        <p:spPr>
          <a:xfrm>
            <a:off x="109762" y="11723"/>
            <a:ext cx="2286000" cy="1752600"/>
          </a:xfrm>
          <a:prstGeom prst="rect">
            <a:avLst/>
          </a:prstGeom>
        </p:spPr>
      </p:pic>
    </p:spTree>
    <p:extLst>
      <p:ext uri="{BB962C8B-B14F-4D97-AF65-F5344CB8AC3E}">
        <p14:creationId xmlns:p14="http://schemas.microsoft.com/office/powerpoint/2010/main" val="4221017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3" title="452860161_7612262418882472_2785529998790739297_n.jpeg"/>
          <p:cNvPicPr preferRelativeResize="0"/>
          <p:nvPr/>
        </p:nvPicPr>
        <p:blipFill>
          <a:blip r:embed="rId3">
            <a:alphaModFix/>
          </a:blip>
          <a:stretch>
            <a:fillRect/>
          </a:stretch>
        </p:blipFill>
        <p:spPr>
          <a:xfrm>
            <a:off x="260826" y="1278175"/>
            <a:ext cx="3226225" cy="4301650"/>
          </a:xfrm>
          <a:prstGeom prst="rect">
            <a:avLst/>
          </a:prstGeom>
          <a:noFill/>
          <a:ln>
            <a:noFill/>
          </a:ln>
          <a:effectLst>
            <a:outerShdw blurRad="57150" dist="19050" dir="5400000" algn="bl" rotWithShape="0">
              <a:srgbClr val="000000">
                <a:alpha val="50000"/>
              </a:srgbClr>
            </a:outerShdw>
          </a:effectLst>
        </p:spPr>
      </p:pic>
      <p:pic>
        <p:nvPicPr>
          <p:cNvPr id="187" name="Google Shape;187;p33" title="450103359_7533035590138489_102376225338424033_n.jpeg"/>
          <p:cNvPicPr preferRelativeResize="0"/>
          <p:nvPr/>
        </p:nvPicPr>
        <p:blipFill rotWithShape="1">
          <a:blip r:embed="rId4">
            <a:alphaModFix/>
          </a:blip>
          <a:srcRect b="12226"/>
          <a:stretch/>
        </p:blipFill>
        <p:spPr>
          <a:xfrm>
            <a:off x="3641889" y="1195425"/>
            <a:ext cx="2602075" cy="1675400"/>
          </a:xfrm>
          <a:prstGeom prst="rect">
            <a:avLst/>
          </a:prstGeom>
          <a:noFill/>
          <a:ln>
            <a:noFill/>
          </a:ln>
          <a:effectLst>
            <a:outerShdw blurRad="57150" dist="19050" dir="5400000" algn="bl" rotWithShape="0">
              <a:srgbClr val="000000">
                <a:alpha val="50000"/>
              </a:srgbClr>
            </a:outerShdw>
          </a:effectLst>
        </p:spPr>
      </p:pic>
      <p:pic>
        <p:nvPicPr>
          <p:cNvPr id="188" name="Google Shape;188;p33" title="448576474_7426360834139299_2627068831317469410_n (1).jpeg"/>
          <p:cNvPicPr preferRelativeResize="0"/>
          <p:nvPr/>
        </p:nvPicPr>
        <p:blipFill>
          <a:blip r:embed="rId5">
            <a:alphaModFix/>
          </a:blip>
          <a:stretch>
            <a:fillRect/>
          </a:stretch>
        </p:blipFill>
        <p:spPr>
          <a:xfrm>
            <a:off x="6398831" y="1195425"/>
            <a:ext cx="2283945" cy="1675400"/>
          </a:xfrm>
          <a:prstGeom prst="rect">
            <a:avLst/>
          </a:prstGeom>
          <a:noFill/>
          <a:ln>
            <a:noFill/>
          </a:ln>
          <a:effectLst>
            <a:outerShdw blurRad="57150" dist="19050" dir="5400000" algn="bl" rotWithShape="0">
              <a:srgbClr val="000000">
                <a:alpha val="50000"/>
              </a:srgbClr>
            </a:outerShdw>
          </a:effectLst>
        </p:spPr>
      </p:pic>
      <p:pic>
        <p:nvPicPr>
          <p:cNvPr id="189" name="Google Shape;189;p33" title="IMG_1896.jpeg"/>
          <p:cNvPicPr preferRelativeResize="0"/>
          <p:nvPr/>
        </p:nvPicPr>
        <p:blipFill>
          <a:blip r:embed="rId6">
            <a:alphaModFix/>
          </a:blip>
          <a:stretch>
            <a:fillRect/>
          </a:stretch>
        </p:blipFill>
        <p:spPr>
          <a:xfrm>
            <a:off x="5945200" y="3032188"/>
            <a:ext cx="2348800" cy="2767476"/>
          </a:xfrm>
          <a:prstGeom prst="rect">
            <a:avLst/>
          </a:prstGeom>
          <a:noFill/>
          <a:ln>
            <a:noFill/>
          </a:ln>
          <a:effectLst>
            <a:outerShdw blurRad="57150" dist="19050" dir="5400000" algn="bl" rotWithShape="0">
              <a:srgbClr val="000000">
                <a:alpha val="50000"/>
              </a:srgbClr>
            </a:outerShdw>
          </a:effectLst>
        </p:spPr>
      </p:pic>
      <p:pic>
        <p:nvPicPr>
          <p:cNvPr id="190" name="Google Shape;190;p33" title="IMG_1907.jpeg"/>
          <p:cNvPicPr preferRelativeResize="0"/>
          <p:nvPr/>
        </p:nvPicPr>
        <p:blipFill>
          <a:blip r:embed="rId7">
            <a:alphaModFix/>
          </a:blip>
          <a:stretch>
            <a:fillRect/>
          </a:stretch>
        </p:blipFill>
        <p:spPr>
          <a:xfrm>
            <a:off x="3678324" y="3032201"/>
            <a:ext cx="2075612" cy="276747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24628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FC76-3A4C-0676-0BE8-F97375673AEB}"/>
              </a:ext>
            </a:extLst>
          </p:cNvPr>
          <p:cNvSpPr>
            <a:spLocks noGrp="1"/>
          </p:cNvSpPr>
          <p:nvPr>
            <p:ph type="title"/>
          </p:nvPr>
        </p:nvSpPr>
        <p:spPr>
          <a:xfrm>
            <a:off x="311700" y="685800"/>
            <a:ext cx="8520600" cy="763600"/>
          </a:xfrm>
        </p:spPr>
        <p:txBody>
          <a:bodyPr>
            <a:normAutofit/>
          </a:bodyPr>
          <a:lstStyle/>
          <a:p>
            <a:r>
              <a:rPr lang="en-US" sz="2400" dirty="0">
                <a:latin typeface="Times New Roman" panose="02020603050405020304" pitchFamily="18" charset="0"/>
                <a:cs typeface="Times New Roman" panose="02020603050405020304" pitchFamily="18" charset="0"/>
              </a:rPr>
              <a:t>Social Committees</a:t>
            </a:r>
          </a:p>
        </p:txBody>
      </p:sp>
      <p:graphicFrame>
        <p:nvGraphicFramePr>
          <p:cNvPr id="6" name="Table 5">
            <a:extLst>
              <a:ext uri="{FF2B5EF4-FFF2-40B4-BE49-F238E27FC236}">
                <a16:creationId xmlns:a16="http://schemas.microsoft.com/office/drawing/2014/main" id="{A807CB33-8DFA-445B-E6B2-88D3DF7E2EE1}"/>
              </a:ext>
            </a:extLst>
          </p:cNvPr>
          <p:cNvGraphicFramePr>
            <a:graphicFrameLocks noGrp="1"/>
          </p:cNvGraphicFramePr>
          <p:nvPr>
            <p:extLst>
              <p:ext uri="{D42A27DB-BD31-4B8C-83A1-F6EECF244321}">
                <p14:modId xmlns:p14="http://schemas.microsoft.com/office/powerpoint/2010/main" val="2463826367"/>
              </p:ext>
            </p:extLst>
          </p:nvPr>
        </p:nvGraphicFramePr>
        <p:xfrm>
          <a:off x="457200" y="1600200"/>
          <a:ext cx="8244900" cy="3356050"/>
        </p:xfrm>
        <a:graphic>
          <a:graphicData uri="http://schemas.openxmlformats.org/drawingml/2006/table">
            <a:tbl>
              <a:tblPr>
                <a:noFill/>
              </a:tblPr>
              <a:tblGrid>
                <a:gridCol w="2061225">
                  <a:extLst>
                    <a:ext uri="{9D8B030D-6E8A-4147-A177-3AD203B41FA5}">
                      <a16:colId xmlns:a16="http://schemas.microsoft.com/office/drawing/2014/main" val="4099055165"/>
                    </a:ext>
                  </a:extLst>
                </a:gridCol>
                <a:gridCol w="2061225">
                  <a:extLst>
                    <a:ext uri="{9D8B030D-6E8A-4147-A177-3AD203B41FA5}">
                      <a16:colId xmlns:a16="http://schemas.microsoft.com/office/drawing/2014/main" val="3267373066"/>
                    </a:ext>
                  </a:extLst>
                </a:gridCol>
                <a:gridCol w="2061225">
                  <a:extLst>
                    <a:ext uri="{9D8B030D-6E8A-4147-A177-3AD203B41FA5}">
                      <a16:colId xmlns:a16="http://schemas.microsoft.com/office/drawing/2014/main" val="949993863"/>
                    </a:ext>
                  </a:extLst>
                </a:gridCol>
                <a:gridCol w="2061225">
                  <a:extLst>
                    <a:ext uri="{9D8B030D-6E8A-4147-A177-3AD203B41FA5}">
                      <a16:colId xmlns:a16="http://schemas.microsoft.com/office/drawing/2014/main" val="842464354"/>
                    </a:ext>
                  </a:extLst>
                </a:gridCol>
              </a:tblGrid>
              <a:tr h="401550">
                <a:tc>
                  <a:txBody>
                    <a:bodyPr/>
                    <a:lstStyle/>
                    <a:p>
                      <a:pPr marL="0" lvl="0" indent="0" algn="ctr" rtl="0">
                        <a:spcBef>
                          <a:spcPts val="0"/>
                        </a:spcBef>
                        <a:spcAft>
                          <a:spcPts val="0"/>
                        </a:spcAft>
                        <a:buNone/>
                      </a:pPr>
                      <a:endParaRPr sz="1600"/>
                    </a:p>
                  </a:txBody>
                  <a:tcPr marL="91425" marR="91425" marT="91425" marB="91425" anchor="ctr"/>
                </a:tc>
                <a:tc>
                  <a:txBody>
                    <a:bodyPr/>
                    <a:lstStyle/>
                    <a:p>
                      <a:pPr marL="0" lvl="0" indent="0" algn="ctr" rtl="0">
                        <a:spcBef>
                          <a:spcPts val="0"/>
                        </a:spcBef>
                        <a:spcAft>
                          <a:spcPts val="0"/>
                        </a:spcAft>
                        <a:buNone/>
                      </a:pPr>
                      <a:r>
                        <a:rPr lang="en" sz="1600" b="1"/>
                        <a:t>Chair/Co-Chairs</a:t>
                      </a:r>
                      <a:endParaRPr sz="1600" b="1"/>
                    </a:p>
                  </a:txBody>
                  <a:tcPr marL="91425" marR="91425" marT="91425" marB="91425" anchor="ctr"/>
                </a:tc>
                <a:tc>
                  <a:txBody>
                    <a:bodyPr/>
                    <a:lstStyle/>
                    <a:p>
                      <a:pPr marL="0" lvl="0" indent="0" algn="ctr" rtl="0">
                        <a:spcBef>
                          <a:spcPts val="0"/>
                        </a:spcBef>
                        <a:spcAft>
                          <a:spcPts val="0"/>
                        </a:spcAft>
                        <a:buNone/>
                      </a:pPr>
                      <a:r>
                        <a:rPr lang="en" sz="1600" b="1"/>
                        <a:t>Events</a:t>
                      </a:r>
                      <a:endParaRPr sz="1600" b="1"/>
                    </a:p>
                  </a:txBody>
                  <a:tcPr marL="91425" marR="91425" marT="91425" marB="91425" anchor="ctr"/>
                </a:tc>
                <a:tc>
                  <a:txBody>
                    <a:bodyPr/>
                    <a:lstStyle/>
                    <a:p>
                      <a:pPr marL="0" lvl="0" indent="0" algn="ctr" rtl="0">
                        <a:spcBef>
                          <a:spcPts val="0"/>
                        </a:spcBef>
                        <a:spcAft>
                          <a:spcPts val="0"/>
                        </a:spcAft>
                        <a:buNone/>
                      </a:pPr>
                      <a:r>
                        <a:rPr lang="en" sz="1600" b="1"/>
                        <a:t>Guests/Members</a:t>
                      </a:r>
                      <a:endParaRPr sz="1600" b="1"/>
                    </a:p>
                  </a:txBody>
                  <a:tcPr marL="91425" marR="91425" marT="91425" marB="91425" anchor="ctr"/>
                </a:tc>
                <a:extLst>
                  <a:ext uri="{0D108BD9-81ED-4DB2-BD59-A6C34878D82A}">
                    <a16:rowId xmlns:a16="http://schemas.microsoft.com/office/drawing/2014/main" val="4049449075"/>
                  </a:ext>
                </a:extLst>
              </a:tr>
              <a:tr h="390800">
                <a:tc>
                  <a:txBody>
                    <a:bodyPr/>
                    <a:lstStyle/>
                    <a:p>
                      <a:pPr marL="0" lvl="0" indent="0" algn="ctr" rtl="0">
                        <a:spcBef>
                          <a:spcPts val="0"/>
                        </a:spcBef>
                        <a:spcAft>
                          <a:spcPts val="0"/>
                        </a:spcAft>
                        <a:buNone/>
                      </a:pPr>
                      <a:r>
                        <a:rPr lang="en" sz="1600" b="1"/>
                        <a:t>Anything Goes</a:t>
                      </a:r>
                      <a:endParaRPr sz="1600" b="1"/>
                    </a:p>
                  </a:txBody>
                  <a:tcPr marL="0" marR="0" marT="0" marB="0" anchor="ctr"/>
                </a:tc>
                <a:tc>
                  <a:txBody>
                    <a:bodyPr/>
                    <a:lstStyle/>
                    <a:p>
                      <a:pPr marL="0" lvl="0" indent="0" algn="ctr" rtl="0">
                        <a:spcBef>
                          <a:spcPts val="0"/>
                        </a:spcBef>
                        <a:spcAft>
                          <a:spcPts val="0"/>
                        </a:spcAft>
                        <a:buNone/>
                      </a:pPr>
                      <a:r>
                        <a:rPr lang="en" sz="1600" dirty="0">
                          <a:solidFill>
                            <a:schemeClr val="dk1"/>
                          </a:solidFill>
                        </a:rPr>
                        <a:t>Chair </a:t>
                      </a:r>
                      <a:r>
                        <a:rPr lang="en" sz="1600" dirty="0"/>
                        <a:t>Isabelle Posner</a:t>
                      </a:r>
                      <a:endParaRPr sz="1600" dirty="0"/>
                    </a:p>
                  </a:txBody>
                  <a:tcPr marL="0" marR="0" marT="0" marB="0" anchor="ctr"/>
                </a:tc>
                <a:tc>
                  <a:txBody>
                    <a:bodyPr/>
                    <a:lstStyle/>
                    <a:p>
                      <a:pPr marL="0" lvl="0" indent="0" algn="ctr" rtl="0">
                        <a:spcBef>
                          <a:spcPts val="0"/>
                        </a:spcBef>
                        <a:spcAft>
                          <a:spcPts val="0"/>
                        </a:spcAft>
                        <a:buNone/>
                      </a:pPr>
                      <a:r>
                        <a:rPr lang="en" sz="1600"/>
                        <a:t>Monthly</a:t>
                      </a:r>
                      <a:endParaRPr sz="1600"/>
                    </a:p>
                  </a:txBody>
                  <a:tcPr marL="0" marR="0" marT="0" marB="0" anchor="ctr"/>
                </a:tc>
                <a:tc>
                  <a:txBody>
                    <a:bodyPr/>
                    <a:lstStyle/>
                    <a:p>
                      <a:pPr marL="0" lvl="0" indent="0" algn="ctr" rtl="0">
                        <a:spcBef>
                          <a:spcPts val="0"/>
                        </a:spcBef>
                        <a:spcAft>
                          <a:spcPts val="0"/>
                        </a:spcAft>
                        <a:buNone/>
                      </a:pPr>
                      <a:r>
                        <a:rPr lang="en" sz="1600"/>
                        <a:t>Varies</a:t>
                      </a:r>
                      <a:endParaRPr sz="1600"/>
                    </a:p>
                  </a:txBody>
                  <a:tcPr marL="0" marR="0" marT="0" marB="0" anchor="ctr"/>
                </a:tc>
                <a:extLst>
                  <a:ext uri="{0D108BD9-81ED-4DB2-BD59-A6C34878D82A}">
                    <a16:rowId xmlns:a16="http://schemas.microsoft.com/office/drawing/2014/main" val="1818471500"/>
                  </a:ext>
                </a:extLst>
              </a:tr>
              <a:tr h="390800">
                <a:tc>
                  <a:txBody>
                    <a:bodyPr/>
                    <a:lstStyle/>
                    <a:p>
                      <a:pPr marL="0" lvl="0" indent="0" algn="ctr" rtl="0">
                        <a:spcBef>
                          <a:spcPts val="0"/>
                        </a:spcBef>
                        <a:spcAft>
                          <a:spcPts val="0"/>
                        </a:spcAft>
                        <a:buNone/>
                      </a:pPr>
                      <a:r>
                        <a:rPr lang="en" sz="1600" b="1"/>
                        <a:t>Bridge</a:t>
                      </a:r>
                      <a:endParaRPr sz="1600" b="1"/>
                    </a:p>
                  </a:txBody>
                  <a:tcPr marL="0" marR="0" marT="0" marB="0" anchor="ctr"/>
                </a:tc>
                <a:tc>
                  <a:txBody>
                    <a:bodyPr/>
                    <a:lstStyle/>
                    <a:p>
                      <a:pPr marL="0" lvl="0" indent="0" algn="ctr" rtl="0">
                        <a:spcBef>
                          <a:spcPts val="0"/>
                        </a:spcBef>
                        <a:spcAft>
                          <a:spcPts val="0"/>
                        </a:spcAft>
                        <a:buNone/>
                      </a:pPr>
                      <a:r>
                        <a:rPr lang="en" sz="1600">
                          <a:solidFill>
                            <a:schemeClr val="dk1"/>
                          </a:solidFill>
                        </a:rPr>
                        <a:t>Chair </a:t>
                      </a:r>
                      <a:r>
                        <a:rPr lang="en" sz="1600"/>
                        <a:t>JoAnn Smith</a:t>
                      </a:r>
                      <a:endParaRPr sz="1600"/>
                    </a:p>
                  </a:txBody>
                  <a:tcPr marL="0" marR="0" marT="0" marB="0" anchor="ctr"/>
                </a:tc>
                <a:tc>
                  <a:txBody>
                    <a:bodyPr/>
                    <a:lstStyle/>
                    <a:p>
                      <a:pPr marL="0" lvl="0" indent="0" algn="ctr" rtl="0">
                        <a:spcBef>
                          <a:spcPts val="0"/>
                        </a:spcBef>
                        <a:spcAft>
                          <a:spcPts val="0"/>
                        </a:spcAft>
                        <a:buNone/>
                      </a:pPr>
                      <a:r>
                        <a:rPr lang="en" sz="1600"/>
                        <a:t>Wednesday Pre-Program</a:t>
                      </a:r>
                      <a:endParaRPr sz="1600"/>
                    </a:p>
                  </a:txBody>
                  <a:tcPr marL="0" marR="0" marT="0" marB="0" anchor="ctr"/>
                </a:tc>
                <a:tc>
                  <a:txBody>
                    <a:bodyPr/>
                    <a:lstStyle/>
                    <a:p>
                      <a:pPr marL="0" lvl="0" indent="0" algn="ctr" rtl="0">
                        <a:spcBef>
                          <a:spcPts val="0"/>
                        </a:spcBef>
                        <a:spcAft>
                          <a:spcPts val="0"/>
                        </a:spcAft>
                        <a:buNone/>
                      </a:pPr>
                      <a:r>
                        <a:rPr lang="en" sz="1600"/>
                        <a:t>Varies</a:t>
                      </a:r>
                      <a:endParaRPr sz="1600"/>
                    </a:p>
                  </a:txBody>
                  <a:tcPr marL="0" marR="0" marT="0" marB="0" anchor="ctr"/>
                </a:tc>
                <a:extLst>
                  <a:ext uri="{0D108BD9-81ED-4DB2-BD59-A6C34878D82A}">
                    <a16:rowId xmlns:a16="http://schemas.microsoft.com/office/drawing/2014/main" val="1150481378"/>
                  </a:ext>
                </a:extLst>
              </a:tr>
              <a:tr h="390800">
                <a:tc>
                  <a:txBody>
                    <a:bodyPr/>
                    <a:lstStyle/>
                    <a:p>
                      <a:pPr marL="0" lvl="0" indent="0" algn="ctr" rtl="0">
                        <a:spcBef>
                          <a:spcPts val="0"/>
                        </a:spcBef>
                        <a:spcAft>
                          <a:spcPts val="0"/>
                        </a:spcAft>
                        <a:buNone/>
                      </a:pPr>
                      <a:r>
                        <a:rPr lang="en" sz="1600" b="1"/>
                        <a:t>Dining Divas</a:t>
                      </a:r>
                      <a:endParaRPr sz="1600" b="1"/>
                    </a:p>
                  </a:txBody>
                  <a:tcPr marL="0" marR="0" marT="0" marB="0" anchor="ctr"/>
                </a:tc>
                <a:tc>
                  <a:txBody>
                    <a:bodyPr/>
                    <a:lstStyle/>
                    <a:p>
                      <a:pPr marL="0" lvl="0" indent="0" algn="ctr" rtl="0">
                        <a:spcBef>
                          <a:spcPts val="0"/>
                        </a:spcBef>
                        <a:spcAft>
                          <a:spcPts val="0"/>
                        </a:spcAft>
                        <a:buNone/>
                      </a:pPr>
                      <a:r>
                        <a:rPr lang="en" sz="1600">
                          <a:solidFill>
                            <a:schemeClr val="dk1"/>
                          </a:solidFill>
                        </a:rPr>
                        <a:t>Chair </a:t>
                      </a:r>
                      <a:r>
                        <a:rPr lang="en" sz="1600"/>
                        <a:t>Lisa Faturos</a:t>
                      </a:r>
                      <a:endParaRPr sz="1600"/>
                    </a:p>
                  </a:txBody>
                  <a:tcPr marL="0" marR="0" marT="0" marB="0" anchor="ctr"/>
                </a:tc>
                <a:tc>
                  <a:txBody>
                    <a:bodyPr/>
                    <a:lstStyle/>
                    <a:p>
                      <a:pPr marL="0" lvl="0" indent="0" algn="ctr" rtl="0">
                        <a:spcBef>
                          <a:spcPts val="0"/>
                        </a:spcBef>
                        <a:spcAft>
                          <a:spcPts val="0"/>
                        </a:spcAft>
                        <a:buNone/>
                      </a:pPr>
                      <a:r>
                        <a:rPr lang="en" sz="1600"/>
                        <a:t>6 Restaurants</a:t>
                      </a:r>
                      <a:endParaRPr sz="1600"/>
                    </a:p>
                  </a:txBody>
                  <a:tcPr marL="0" marR="0" marT="0" marB="0" anchor="ctr"/>
                </a:tc>
                <a:tc>
                  <a:txBody>
                    <a:bodyPr/>
                    <a:lstStyle/>
                    <a:p>
                      <a:pPr marL="0" lvl="0" indent="0" algn="ctr" rtl="0">
                        <a:spcBef>
                          <a:spcPts val="0"/>
                        </a:spcBef>
                        <a:spcAft>
                          <a:spcPts val="0"/>
                        </a:spcAft>
                        <a:buNone/>
                      </a:pPr>
                      <a:r>
                        <a:rPr lang="en" sz="1600"/>
                        <a:t>54</a:t>
                      </a:r>
                      <a:endParaRPr sz="1600"/>
                    </a:p>
                  </a:txBody>
                  <a:tcPr marL="0" marR="0" marT="0" marB="0" anchor="ctr"/>
                </a:tc>
                <a:extLst>
                  <a:ext uri="{0D108BD9-81ED-4DB2-BD59-A6C34878D82A}">
                    <a16:rowId xmlns:a16="http://schemas.microsoft.com/office/drawing/2014/main" val="2288918715"/>
                  </a:ext>
                </a:extLst>
              </a:tr>
              <a:tr h="390800">
                <a:tc>
                  <a:txBody>
                    <a:bodyPr/>
                    <a:lstStyle/>
                    <a:p>
                      <a:pPr marL="0" lvl="0" indent="0" algn="ctr" rtl="0">
                        <a:spcBef>
                          <a:spcPts val="0"/>
                        </a:spcBef>
                        <a:spcAft>
                          <a:spcPts val="0"/>
                        </a:spcAft>
                        <a:buNone/>
                      </a:pPr>
                      <a:r>
                        <a:rPr lang="en" sz="1600" b="1"/>
                        <a:t>Evening Book Club</a:t>
                      </a:r>
                      <a:endParaRPr sz="1600" b="1"/>
                    </a:p>
                  </a:txBody>
                  <a:tcPr marL="0" marR="0" marT="0" marB="0" anchor="ctr"/>
                </a:tc>
                <a:tc>
                  <a:txBody>
                    <a:bodyPr/>
                    <a:lstStyle/>
                    <a:p>
                      <a:pPr marL="0" lvl="0" indent="0" algn="ctr" rtl="0">
                        <a:spcBef>
                          <a:spcPts val="0"/>
                        </a:spcBef>
                        <a:spcAft>
                          <a:spcPts val="0"/>
                        </a:spcAft>
                        <a:buNone/>
                      </a:pPr>
                      <a:r>
                        <a:rPr lang="en" sz="1600">
                          <a:solidFill>
                            <a:schemeClr val="dk1"/>
                          </a:solidFill>
                        </a:rPr>
                        <a:t>Chair </a:t>
                      </a:r>
                      <a:r>
                        <a:rPr lang="en" sz="1600"/>
                        <a:t>Janice Worobec</a:t>
                      </a:r>
                      <a:endParaRPr sz="1600"/>
                    </a:p>
                  </a:txBody>
                  <a:tcPr marL="0" marR="0" marT="0" marB="0" anchor="ctr"/>
                </a:tc>
                <a:tc>
                  <a:txBody>
                    <a:bodyPr/>
                    <a:lstStyle/>
                    <a:p>
                      <a:pPr marL="0" lvl="0" indent="0" algn="ctr" rtl="0">
                        <a:spcBef>
                          <a:spcPts val="0"/>
                        </a:spcBef>
                        <a:spcAft>
                          <a:spcPts val="0"/>
                        </a:spcAft>
                        <a:buNone/>
                      </a:pPr>
                      <a:r>
                        <a:rPr lang="en" sz="1600"/>
                        <a:t>Monthly</a:t>
                      </a:r>
                      <a:endParaRPr sz="1600"/>
                    </a:p>
                  </a:txBody>
                  <a:tcPr marL="0" marR="0" marT="0" marB="0" anchor="ctr"/>
                </a:tc>
                <a:tc>
                  <a:txBody>
                    <a:bodyPr/>
                    <a:lstStyle/>
                    <a:p>
                      <a:pPr marL="0" lvl="0" indent="0" algn="ctr" rtl="0">
                        <a:spcBef>
                          <a:spcPts val="0"/>
                        </a:spcBef>
                        <a:spcAft>
                          <a:spcPts val="0"/>
                        </a:spcAft>
                        <a:buNone/>
                      </a:pPr>
                      <a:r>
                        <a:rPr lang="en" sz="1600"/>
                        <a:t>120</a:t>
                      </a:r>
                      <a:endParaRPr sz="1600"/>
                    </a:p>
                  </a:txBody>
                  <a:tcPr marL="0" marR="0" marT="0" marB="0" anchor="ctr"/>
                </a:tc>
                <a:extLst>
                  <a:ext uri="{0D108BD9-81ED-4DB2-BD59-A6C34878D82A}">
                    <a16:rowId xmlns:a16="http://schemas.microsoft.com/office/drawing/2014/main" val="3653279650"/>
                  </a:ext>
                </a:extLst>
              </a:tr>
              <a:tr h="390800">
                <a:tc>
                  <a:txBody>
                    <a:bodyPr/>
                    <a:lstStyle/>
                    <a:p>
                      <a:pPr marL="0" lvl="0" indent="0" algn="ctr" rtl="0">
                        <a:spcBef>
                          <a:spcPts val="0"/>
                        </a:spcBef>
                        <a:spcAft>
                          <a:spcPts val="0"/>
                        </a:spcAft>
                        <a:buNone/>
                      </a:pPr>
                      <a:r>
                        <a:rPr lang="en" sz="1600" b="1"/>
                        <a:t>Golf</a:t>
                      </a:r>
                      <a:endParaRPr sz="1600" b="1"/>
                    </a:p>
                  </a:txBody>
                  <a:tcPr marL="0" marR="0" marT="0" marB="0" anchor="ctr"/>
                </a:tc>
                <a:tc>
                  <a:txBody>
                    <a:bodyPr/>
                    <a:lstStyle/>
                    <a:p>
                      <a:pPr marL="0" lvl="0" indent="0" algn="ctr" rtl="0">
                        <a:spcBef>
                          <a:spcPts val="0"/>
                        </a:spcBef>
                        <a:spcAft>
                          <a:spcPts val="0"/>
                        </a:spcAft>
                        <a:buNone/>
                      </a:pPr>
                      <a:r>
                        <a:rPr lang="en" sz="1600">
                          <a:solidFill>
                            <a:schemeClr val="dk1"/>
                          </a:solidFill>
                        </a:rPr>
                        <a:t>Chair </a:t>
                      </a:r>
                      <a:r>
                        <a:rPr lang="en" sz="1600"/>
                        <a:t>Kathy Schwinger</a:t>
                      </a:r>
                      <a:endParaRPr sz="1600"/>
                    </a:p>
                  </a:txBody>
                  <a:tcPr marL="0" marR="0" marT="0" marB="0" anchor="ctr"/>
                </a:tc>
                <a:tc>
                  <a:txBody>
                    <a:bodyPr/>
                    <a:lstStyle/>
                    <a:p>
                      <a:pPr marL="0" lvl="0" indent="0" algn="ctr" rtl="0">
                        <a:spcBef>
                          <a:spcPts val="0"/>
                        </a:spcBef>
                        <a:spcAft>
                          <a:spcPts val="0"/>
                        </a:spcAft>
                        <a:buNone/>
                      </a:pPr>
                      <a:r>
                        <a:rPr lang="en" sz="1600"/>
                        <a:t>Weekly Summer</a:t>
                      </a:r>
                      <a:endParaRPr sz="1600"/>
                    </a:p>
                  </a:txBody>
                  <a:tcPr marL="0" marR="0" marT="0" marB="0" anchor="ctr"/>
                </a:tc>
                <a:tc>
                  <a:txBody>
                    <a:bodyPr/>
                    <a:lstStyle/>
                    <a:p>
                      <a:pPr marL="0" lvl="0" indent="0" algn="ctr" rtl="0">
                        <a:spcBef>
                          <a:spcPts val="0"/>
                        </a:spcBef>
                        <a:spcAft>
                          <a:spcPts val="0"/>
                        </a:spcAft>
                        <a:buNone/>
                      </a:pPr>
                      <a:r>
                        <a:rPr lang="en" sz="1600"/>
                        <a:t>Varies</a:t>
                      </a:r>
                      <a:endParaRPr sz="1600"/>
                    </a:p>
                  </a:txBody>
                  <a:tcPr marL="0" marR="0" marT="0" marB="0" anchor="ctr"/>
                </a:tc>
                <a:extLst>
                  <a:ext uri="{0D108BD9-81ED-4DB2-BD59-A6C34878D82A}">
                    <a16:rowId xmlns:a16="http://schemas.microsoft.com/office/drawing/2014/main" val="1583212266"/>
                  </a:ext>
                </a:extLst>
              </a:tr>
              <a:tr h="390800">
                <a:tc>
                  <a:txBody>
                    <a:bodyPr/>
                    <a:lstStyle/>
                    <a:p>
                      <a:pPr marL="0" lvl="0" indent="0" algn="ctr" rtl="0">
                        <a:spcBef>
                          <a:spcPts val="0"/>
                        </a:spcBef>
                        <a:spcAft>
                          <a:spcPts val="0"/>
                        </a:spcAft>
                        <a:buNone/>
                      </a:pPr>
                      <a:r>
                        <a:rPr lang="en" sz="1600" b="1"/>
                        <a:t>Mexican Train</a:t>
                      </a:r>
                      <a:endParaRPr sz="1600" b="1"/>
                    </a:p>
                  </a:txBody>
                  <a:tcPr marL="0" marR="0" marT="0" marB="0" anchor="ctr"/>
                </a:tc>
                <a:tc>
                  <a:txBody>
                    <a:bodyPr/>
                    <a:lstStyle/>
                    <a:p>
                      <a:pPr marL="0" lvl="0" indent="0" algn="ctr" rtl="0">
                        <a:spcBef>
                          <a:spcPts val="0"/>
                        </a:spcBef>
                        <a:spcAft>
                          <a:spcPts val="0"/>
                        </a:spcAft>
                        <a:buNone/>
                      </a:pPr>
                      <a:r>
                        <a:rPr lang="en" sz="1600">
                          <a:solidFill>
                            <a:schemeClr val="dk1"/>
                          </a:solidFill>
                        </a:rPr>
                        <a:t>Chairs </a:t>
                      </a:r>
                      <a:r>
                        <a:rPr lang="en" sz="1600"/>
                        <a:t>Dru Hites, Soledad Proano</a:t>
                      </a:r>
                      <a:endParaRPr sz="1600"/>
                    </a:p>
                  </a:txBody>
                  <a:tcPr marL="0" marR="0" marT="0" marB="0" anchor="ctr"/>
                </a:tc>
                <a:tc>
                  <a:txBody>
                    <a:bodyPr/>
                    <a:lstStyle/>
                    <a:p>
                      <a:pPr marL="0" lvl="0" indent="0" algn="ctr" rtl="0">
                        <a:spcBef>
                          <a:spcPts val="0"/>
                        </a:spcBef>
                        <a:spcAft>
                          <a:spcPts val="0"/>
                        </a:spcAft>
                        <a:buNone/>
                      </a:pPr>
                      <a:r>
                        <a:rPr lang="en" sz="1600"/>
                        <a:t>Weekly</a:t>
                      </a:r>
                      <a:endParaRPr sz="1600"/>
                    </a:p>
                  </a:txBody>
                  <a:tcPr marL="0" marR="0" marT="0" marB="0" anchor="ctr"/>
                </a:tc>
                <a:tc>
                  <a:txBody>
                    <a:bodyPr/>
                    <a:lstStyle/>
                    <a:p>
                      <a:pPr marL="0" lvl="0" indent="0" algn="ctr" rtl="0">
                        <a:spcBef>
                          <a:spcPts val="0"/>
                        </a:spcBef>
                        <a:spcAft>
                          <a:spcPts val="0"/>
                        </a:spcAft>
                        <a:buNone/>
                      </a:pPr>
                      <a:r>
                        <a:rPr lang="en" sz="1600"/>
                        <a:t>Varies</a:t>
                      </a:r>
                      <a:endParaRPr sz="1600"/>
                    </a:p>
                  </a:txBody>
                  <a:tcPr marL="0" marR="0" marT="0" marB="0" anchor="ctr"/>
                </a:tc>
                <a:extLst>
                  <a:ext uri="{0D108BD9-81ED-4DB2-BD59-A6C34878D82A}">
                    <a16:rowId xmlns:a16="http://schemas.microsoft.com/office/drawing/2014/main" val="2641738770"/>
                  </a:ext>
                </a:extLst>
              </a:tr>
              <a:tr h="390800">
                <a:tc>
                  <a:txBody>
                    <a:bodyPr/>
                    <a:lstStyle/>
                    <a:p>
                      <a:pPr marL="0" lvl="0" indent="0" algn="ctr" rtl="0">
                        <a:spcBef>
                          <a:spcPts val="0"/>
                        </a:spcBef>
                        <a:spcAft>
                          <a:spcPts val="0"/>
                        </a:spcAft>
                        <a:buNone/>
                      </a:pPr>
                      <a:r>
                        <a:rPr lang="en" sz="1600" b="1" dirty="0"/>
                        <a:t>Mahjong</a:t>
                      </a:r>
                      <a:endParaRPr sz="1600" b="1" dirty="0"/>
                    </a:p>
                  </a:txBody>
                  <a:tcPr marL="0" marR="0" marT="0" marB="0" anchor="ctr"/>
                </a:tc>
                <a:tc>
                  <a:txBody>
                    <a:bodyPr/>
                    <a:lstStyle/>
                    <a:p>
                      <a:pPr marL="0" lvl="0" indent="0" algn="ctr" rtl="0">
                        <a:spcBef>
                          <a:spcPts val="0"/>
                        </a:spcBef>
                        <a:spcAft>
                          <a:spcPts val="0"/>
                        </a:spcAft>
                        <a:buNone/>
                      </a:pPr>
                      <a:r>
                        <a:rPr lang="en-US" sz="1600" dirty="0"/>
                        <a:t>Lee Martin</a:t>
                      </a:r>
                      <a:endParaRPr sz="1600" dirty="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dirty="0">
                          <a:solidFill>
                            <a:schemeClr val="dk1"/>
                          </a:solidFill>
                        </a:rPr>
                        <a:t>Wednesday Post Program</a:t>
                      </a:r>
                      <a:endParaRPr sz="1600" dirty="0"/>
                    </a:p>
                  </a:txBody>
                  <a:tcPr marL="0" marR="0" marT="0" marB="0" anchor="ctr"/>
                </a:tc>
                <a:tc>
                  <a:txBody>
                    <a:bodyPr/>
                    <a:lstStyle/>
                    <a:p>
                      <a:pPr marL="0" lvl="0" indent="0" algn="ctr" rtl="0">
                        <a:spcBef>
                          <a:spcPts val="0"/>
                        </a:spcBef>
                        <a:spcAft>
                          <a:spcPts val="0"/>
                        </a:spcAft>
                        <a:buNone/>
                      </a:pPr>
                      <a:r>
                        <a:rPr lang="en" sz="1600" dirty="0"/>
                        <a:t>Varies</a:t>
                      </a:r>
                      <a:endParaRPr sz="1600" dirty="0"/>
                    </a:p>
                  </a:txBody>
                  <a:tcPr marL="0" marR="0" marT="0" marB="0" anchor="ctr"/>
                </a:tc>
                <a:extLst>
                  <a:ext uri="{0D108BD9-81ED-4DB2-BD59-A6C34878D82A}">
                    <a16:rowId xmlns:a16="http://schemas.microsoft.com/office/drawing/2014/main" val="1938810237"/>
                  </a:ext>
                </a:extLst>
              </a:tr>
            </a:tbl>
          </a:graphicData>
        </a:graphic>
      </p:graphicFrame>
      <p:pic>
        <p:nvPicPr>
          <p:cNvPr id="7" name="Picture 6">
            <a:extLst>
              <a:ext uri="{FF2B5EF4-FFF2-40B4-BE49-F238E27FC236}">
                <a16:creationId xmlns:a16="http://schemas.microsoft.com/office/drawing/2014/main" id="{9224ED5D-8DFD-7D3C-F69A-6A8CFB8489B3}"/>
              </a:ext>
            </a:extLst>
          </p:cNvPr>
          <p:cNvPicPr>
            <a:picLocks noChangeAspect="1"/>
          </p:cNvPicPr>
          <p:nvPr/>
        </p:nvPicPr>
        <p:blipFill>
          <a:blip r:embed="rId2">
            <a:alphaModFix/>
            <a:lum bright="-38000" contrast="45000"/>
          </a:blip>
          <a:srcRect/>
          <a:stretch/>
        </p:blipFill>
        <p:spPr>
          <a:xfrm>
            <a:off x="311700" y="35169"/>
            <a:ext cx="2286000" cy="1752600"/>
          </a:xfrm>
          <a:prstGeom prst="rect">
            <a:avLst/>
          </a:prstGeom>
        </p:spPr>
      </p:pic>
    </p:spTree>
    <p:extLst>
      <p:ext uri="{BB962C8B-B14F-4D97-AF65-F5344CB8AC3E}">
        <p14:creationId xmlns:p14="http://schemas.microsoft.com/office/powerpoint/2010/main" val="1833873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9BB3-CFBD-734C-5197-EE5089F71595}"/>
              </a:ext>
            </a:extLst>
          </p:cNvPr>
          <p:cNvSpPr>
            <a:spLocks noGrp="1"/>
          </p:cNvSpPr>
          <p:nvPr>
            <p:ph type="title"/>
          </p:nvPr>
        </p:nvSpPr>
        <p:spPr>
          <a:xfrm>
            <a:off x="2597700" y="593367"/>
            <a:ext cx="4260300" cy="763600"/>
          </a:xfrm>
        </p:spPr>
        <p:txBody>
          <a:bodyPr>
            <a:normAutofit/>
          </a:bodyPr>
          <a:lstStyle/>
          <a:p>
            <a:r>
              <a:rPr lang="en-US" sz="2400" dirty="0">
                <a:latin typeface="Times New Roman" panose="02020603050405020304" pitchFamily="18" charset="0"/>
                <a:cs typeface="Times New Roman" panose="02020603050405020304" pitchFamily="18" charset="0"/>
              </a:rPr>
              <a:t>Social Committees</a:t>
            </a:r>
          </a:p>
        </p:txBody>
      </p:sp>
      <p:pic>
        <p:nvPicPr>
          <p:cNvPr id="5" name="Picture 4">
            <a:extLst>
              <a:ext uri="{FF2B5EF4-FFF2-40B4-BE49-F238E27FC236}">
                <a16:creationId xmlns:a16="http://schemas.microsoft.com/office/drawing/2014/main" id="{4357C3D2-17DB-FB77-D7BD-BA9D0F7DA866}"/>
              </a:ext>
            </a:extLst>
          </p:cNvPr>
          <p:cNvPicPr>
            <a:picLocks noChangeAspect="1"/>
          </p:cNvPicPr>
          <p:nvPr/>
        </p:nvPicPr>
        <p:blipFill>
          <a:blip r:embed="rId2">
            <a:alphaModFix/>
            <a:lum bright="-38000" contrast="45000"/>
          </a:blip>
          <a:srcRect/>
          <a:stretch/>
        </p:blipFill>
        <p:spPr>
          <a:xfrm>
            <a:off x="311700" y="98867"/>
            <a:ext cx="2286000" cy="1752600"/>
          </a:xfrm>
          <a:prstGeom prst="rect">
            <a:avLst/>
          </a:prstGeom>
        </p:spPr>
      </p:pic>
      <p:graphicFrame>
        <p:nvGraphicFramePr>
          <p:cNvPr id="6" name="Table 5">
            <a:extLst>
              <a:ext uri="{FF2B5EF4-FFF2-40B4-BE49-F238E27FC236}">
                <a16:creationId xmlns:a16="http://schemas.microsoft.com/office/drawing/2014/main" id="{9DF4960D-9079-6DDD-E1BA-C83C8C469AE7}"/>
              </a:ext>
            </a:extLst>
          </p:cNvPr>
          <p:cNvGraphicFramePr>
            <a:graphicFrameLocks noGrp="1"/>
          </p:cNvGraphicFramePr>
          <p:nvPr>
            <p:extLst>
              <p:ext uri="{D42A27DB-BD31-4B8C-83A1-F6EECF244321}">
                <p14:modId xmlns:p14="http://schemas.microsoft.com/office/powerpoint/2010/main" val="2059127289"/>
              </p:ext>
            </p:extLst>
          </p:nvPr>
        </p:nvGraphicFramePr>
        <p:xfrm>
          <a:off x="457200" y="1676400"/>
          <a:ext cx="8238900" cy="4221728"/>
        </p:xfrm>
        <a:graphic>
          <a:graphicData uri="http://schemas.openxmlformats.org/drawingml/2006/table">
            <a:tbl>
              <a:tblPr>
                <a:noFill/>
              </a:tblPr>
              <a:tblGrid>
                <a:gridCol w="2059725">
                  <a:extLst>
                    <a:ext uri="{9D8B030D-6E8A-4147-A177-3AD203B41FA5}">
                      <a16:colId xmlns:a16="http://schemas.microsoft.com/office/drawing/2014/main" val="2003871705"/>
                    </a:ext>
                  </a:extLst>
                </a:gridCol>
                <a:gridCol w="2059725">
                  <a:extLst>
                    <a:ext uri="{9D8B030D-6E8A-4147-A177-3AD203B41FA5}">
                      <a16:colId xmlns:a16="http://schemas.microsoft.com/office/drawing/2014/main" val="2803872442"/>
                    </a:ext>
                  </a:extLst>
                </a:gridCol>
                <a:gridCol w="2059725">
                  <a:extLst>
                    <a:ext uri="{9D8B030D-6E8A-4147-A177-3AD203B41FA5}">
                      <a16:colId xmlns:a16="http://schemas.microsoft.com/office/drawing/2014/main" val="2449100984"/>
                    </a:ext>
                  </a:extLst>
                </a:gridCol>
                <a:gridCol w="2059725">
                  <a:extLst>
                    <a:ext uri="{9D8B030D-6E8A-4147-A177-3AD203B41FA5}">
                      <a16:colId xmlns:a16="http://schemas.microsoft.com/office/drawing/2014/main" val="910482940"/>
                    </a:ext>
                  </a:extLst>
                </a:gridCol>
              </a:tblGrid>
              <a:tr h="435845">
                <a:tc>
                  <a:txBody>
                    <a:bodyPr/>
                    <a:lstStyle/>
                    <a:p>
                      <a:pPr marL="0" lvl="0" indent="0" algn="ctr" rtl="0">
                        <a:spcBef>
                          <a:spcPts val="0"/>
                        </a:spcBef>
                        <a:spcAft>
                          <a:spcPts val="0"/>
                        </a:spcAft>
                        <a:buClr>
                          <a:schemeClr val="dk1"/>
                        </a:buClr>
                        <a:buSzPts val="1100"/>
                        <a:buFont typeface="Arial"/>
                        <a:buNone/>
                      </a:pPr>
                      <a:r>
                        <a:rPr lang="en" sz="1600" b="1">
                          <a:solidFill>
                            <a:schemeClr val="dk1"/>
                          </a:solidFill>
                        </a:rPr>
                        <a:t>Trips and Tours</a:t>
                      </a:r>
                      <a:endParaRPr sz="1600" b="1">
                        <a:solidFill>
                          <a:schemeClr val="dk1"/>
                        </a:solidFill>
                      </a:endParaRPr>
                    </a:p>
                    <a:p>
                      <a:pPr marL="0" lvl="0" indent="0" algn="l" rtl="0">
                        <a:spcBef>
                          <a:spcPts val="0"/>
                        </a:spcBef>
                        <a:spcAft>
                          <a:spcPts val="0"/>
                        </a:spcAft>
                        <a:buNone/>
                      </a:pPr>
                      <a:endParaRPr sz="1600" b="1"/>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Chair Mary Lou Mancuso</a:t>
                      </a:r>
                      <a:endParaRPr sz="1600">
                        <a:solidFill>
                          <a:schemeClr val="dk1"/>
                        </a:solidFill>
                      </a:endParaRPr>
                    </a:p>
                    <a:p>
                      <a:pPr marL="0" lvl="0" indent="0" algn="ctr" rtl="0">
                        <a:spcBef>
                          <a:spcPts val="0"/>
                        </a:spcBef>
                        <a:spcAft>
                          <a:spcPts val="0"/>
                        </a:spcAft>
                        <a:buClr>
                          <a:schemeClr val="dk1"/>
                        </a:buClr>
                        <a:buSzPts val="1100"/>
                        <a:buFont typeface="Arial"/>
                        <a:buNone/>
                      </a:pPr>
                      <a:r>
                        <a:rPr lang="en" sz="1600">
                          <a:solidFill>
                            <a:schemeClr val="dk1"/>
                          </a:solidFill>
                        </a:rPr>
                        <a:t>Co-Chair Susan Altman</a:t>
                      </a:r>
                      <a:endParaRPr sz="1600">
                        <a:solidFill>
                          <a:schemeClr val="dk1"/>
                        </a:solidFill>
                      </a:endParaRPr>
                    </a:p>
                    <a:p>
                      <a:pPr marL="0" lvl="0" indent="0" algn="ctr" rtl="0">
                        <a:spcBef>
                          <a:spcPts val="0"/>
                        </a:spcBef>
                        <a:spcAft>
                          <a:spcPts val="0"/>
                        </a:spcAft>
                        <a:buNone/>
                      </a:pPr>
                      <a:endParaRPr sz="1600" b="1"/>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19 Bi-Monthly Tours, </a:t>
                      </a:r>
                      <a:br>
                        <a:rPr lang="en" sz="1600">
                          <a:solidFill>
                            <a:schemeClr val="dk1"/>
                          </a:solidFill>
                        </a:rPr>
                      </a:br>
                      <a:r>
                        <a:rPr lang="en" sz="1600">
                          <a:solidFill>
                            <a:schemeClr val="dk1"/>
                          </a:solidFill>
                        </a:rPr>
                        <a:t>Saratoga Races</a:t>
                      </a:r>
                      <a:endParaRPr sz="1600">
                        <a:solidFill>
                          <a:schemeClr val="dk1"/>
                        </a:solidFill>
                      </a:endParaRPr>
                    </a:p>
                    <a:p>
                      <a:pPr marL="0" lvl="0" indent="0" algn="ctr" rtl="0">
                        <a:spcBef>
                          <a:spcPts val="0"/>
                        </a:spcBef>
                        <a:spcAft>
                          <a:spcPts val="0"/>
                        </a:spcAft>
                        <a:buNone/>
                      </a:pPr>
                      <a:endParaRPr sz="1600" b="1"/>
                    </a:p>
                  </a:txBody>
                  <a:tcPr marL="91425" marR="91425" marT="91425" marB="91425" anchor="ctr"/>
                </a:tc>
                <a:tc>
                  <a:txBody>
                    <a:bodyPr/>
                    <a:lstStyle/>
                    <a:p>
                      <a:pPr marL="0" lvl="0" indent="0" algn="ctr" rtl="0">
                        <a:spcBef>
                          <a:spcPts val="0"/>
                        </a:spcBef>
                        <a:spcAft>
                          <a:spcPts val="0"/>
                        </a:spcAft>
                        <a:buNone/>
                      </a:pPr>
                      <a:r>
                        <a:rPr lang="en" sz="1600"/>
                        <a:t>228</a:t>
                      </a:r>
                      <a:endParaRPr sz="1600"/>
                    </a:p>
                  </a:txBody>
                  <a:tcPr marL="91425" marR="91425" marT="91425" marB="91425" anchor="ctr"/>
                </a:tc>
                <a:extLst>
                  <a:ext uri="{0D108BD9-81ED-4DB2-BD59-A6C34878D82A}">
                    <a16:rowId xmlns:a16="http://schemas.microsoft.com/office/drawing/2014/main" val="1868494722"/>
                  </a:ext>
                </a:extLst>
              </a:tr>
              <a:tr h="541852">
                <a:tc>
                  <a:txBody>
                    <a:bodyPr/>
                    <a:lstStyle/>
                    <a:p>
                      <a:pPr marL="0" lvl="0" indent="0" algn="ctr" rtl="0">
                        <a:spcBef>
                          <a:spcPts val="0"/>
                        </a:spcBef>
                        <a:spcAft>
                          <a:spcPts val="0"/>
                        </a:spcAft>
                        <a:buClr>
                          <a:schemeClr val="dk1"/>
                        </a:buClr>
                        <a:buSzPts val="1100"/>
                        <a:buFont typeface="Arial"/>
                        <a:buNone/>
                      </a:pPr>
                      <a:r>
                        <a:rPr lang="en" sz="1600" b="1">
                          <a:solidFill>
                            <a:schemeClr val="dk1"/>
                          </a:solidFill>
                        </a:rPr>
                        <a:t>Tuesday/Thursday Evenings</a:t>
                      </a:r>
                      <a:endParaRPr sz="1600" b="1">
                        <a:solidFill>
                          <a:schemeClr val="dk1"/>
                        </a:solidFill>
                      </a:endParaRPr>
                    </a:p>
                  </a:txBody>
                  <a:tcPr marL="0" marR="0" marT="0" marB="0" anchor="ctr"/>
                </a:tc>
                <a:tc>
                  <a:txBody>
                    <a:bodyPr/>
                    <a:lstStyle/>
                    <a:p>
                      <a:pPr marL="0" lvl="0" indent="0" algn="ctr" rtl="0">
                        <a:spcBef>
                          <a:spcPts val="0"/>
                        </a:spcBef>
                        <a:spcAft>
                          <a:spcPts val="0"/>
                        </a:spcAft>
                        <a:buNone/>
                      </a:pPr>
                      <a:r>
                        <a:rPr lang="en-US" sz="1600" dirty="0"/>
                        <a:t>Diane Slawinowski</a:t>
                      </a:r>
                    </a:p>
                    <a:p>
                      <a:pPr marL="0" lvl="0" indent="0" algn="ctr" rtl="0">
                        <a:spcBef>
                          <a:spcPts val="0"/>
                        </a:spcBef>
                        <a:spcAft>
                          <a:spcPts val="0"/>
                        </a:spcAft>
                        <a:buNone/>
                      </a:pPr>
                      <a:r>
                        <a:rPr lang="en-US" sz="1600" dirty="0"/>
                        <a:t>Megan Forness</a:t>
                      </a:r>
                      <a:endParaRPr sz="1600" dirty="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dirty="0">
                          <a:solidFill>
                            <a:schemeClr val="dk1"/>
                          </a:solidFill>
                        </a:rPr>
                        <a:t>6 Special Interest; </a:t>
                      </a:r>
                      <a:br>
                        <a:rPr lang="en" sz="1600" dirty="0">
                          <a:solidFill>
                            <a:schemeClr val="dk1"/>
                          </a:solidFill>
                        </a:rPr>
                      </a:br>
                      <a:r>
                        <a:rPr lang="en" sz="1600" dirty="0">
                          <a:solidFill>
                            <a:schemeClr val="dk1"/>
                          </a:solidFill>
                        </a:rPr>
                        <a:t>2 Music</a:t>
                      </a:r>
                      <a:endParaRPr sz="1600" dirty="0">
                        <a:solidFill>
                          <a:schemeClr val="dk1"/>
                        </a:solidFill>
                      </a:endParaRPr>
                    </a:p>
                    <a:p>
                      <a:pPr marL="0" lvl="0" indent="0" algn="ctr" rtl="0">
                        <a:spcBef>
                          <a:spcPts val="0"/>
                        </a:spcBef>
                        <a:spcAft>
                          <a:spcPts val="0"/>
                        </a:spcAft>
                        <a:buNone/>
                      </a:pPr>
                      <a:endParaRPr sz="1600" dirty="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161/61</a:t>
                      </a:r>
                      <a:endParaRPr sz="1600">
                        <a:solidFill>
                          <a:schemeClr val="dk1"/>
                        </a:solidFill>
                      </a:endParaRPr>
                    </a:p>
                    <a:p>
                      <a:pPr marL="0" lvl="0" indent="0" algn="ctr" rtl="0">
                        <a:spcBef>
                          <a:spcPts val="0"/>
                        </a:spcBef>
                        <a:spcAft>
                          <a:spcPts val="0"/>
                        </a:spcAft>
                        <a:buNone/>
                      </a:pPr>
                      <a:endParaRPr sz="1600"/>
                    </a:p>
                  </a:txBody>
                  <a:tcPr marL="0" marR="0" marT="0" marB="0" anchor="ctr"/>
                </a:tc>
                <a:extLst>
                  <a:ext uri="{0D108BD9-81ED-4DB2-BD59-A6C34878D82A}">
                    <a16:rowId xmlns:a16="http://schemas.microsoft.com/office/drawing/2014/main" val="3998403069"/>
                  </a:ext>
                </a:extLst>
              </a:tr>
              <a:tr h="536282">
                <a:tc>
                  <a:txBody>
                    <a:bodyPr/>
                    <a:lstStyle/>
                    <a:p>
                      <a:pPr marL="0" lvl="0" indent="0" algn="ctr" rtl="0">
                        <a:spcBef>
                          <a:spcPts val="0"/>
                        </a:spcBef>
                        <a:spcAft>
                          <a:spcPts val="0"/>
                        </a:spcAft>
                        <a:buClr>
                          <a:schemeClr val="dk1"/>
                        </a:buClr>
                        <a:buSzPts val="1100"/>
                        <a:buFont typeface="Arial"/>
                        <a:buNone/>
                      </a:pPr>
                      <a:r>
                        <a:rPr lang="en" sz="1600" b="1">
                          <a:solidFill>
                            <a:schemeClr val="dk1"/>
                          </a:solidFill>
                        </a:rPr>
                        <a:t>Evening Special Event</a:t>
                      </a:r>
                      <a:endParaRPr sz="1600" b="1">
                        <a:solidFill>
                          <a:schemeClr val="dk1"/>
                        </a:solidFill>
                      </a:endParaRPr>
                    </a:p>
                    <a:p>
                      <a:pPr marL="0" lvl="0" indent="0" algn="ctr" rtl="0">
                        <a:spcBef>
                          <a:spcPts val="0"/>
                        </a:spcBef>
                        <a:spcAft>
                          <a:spcPts val="0"/>
                        </a:spcAft>
                        <a:buClr>
                          <a:schemeClr val="dk1"/>
                        </a:buClr>
                        <a:buSzPts val="1100"/>
                        <a:buFont typeface="Arial"/>
                        <a:buNone/>
                      </a:pPr>
                      <a:endParaRPr sz="1600" b="1">
                        <a:solidFill>
                          <a:schemeClr val="dk1"/>
                        </a:solidFill>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Chair Kathy Schwinger</a:t>
                      </a:r>
                      <a:endParaRPr sz="1600">
                        <a:solidFill>
                          <a:schemeClr val="dk1"/>
                        </a:solidFill>
                      </a:endParaRPr>
                    </a:p>
                    <a:p>
                      <a:pPr marL="0" lvl="0" indent="0" algn="ctr" rtl="0">
                        <a:spcBef>
                          <a:spcPts val="0"/>
                        </a:spcBef>
                        <a:spcAft>
                          <a:spcPts val="0"/>
                        </a:spcAft>
                        <a:buNone/>
                      </a:pPr>
                      <a:endParaRPr sz="16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dirty="0">
                          <a:solidFill>
                            <a:schemeClr val="dk1"/>
                          </a:solidFill>
                        </a:rPr>
                        <a:t>Tom Toles</a:t>
                      </a:r>
                      <a:endParaRPr sz="1600" dirty="0">
                        <a:solidFill>
                          <a:schemeClr val="dk1"/>
                        </a:solidFill>
                      </a:endParaRPr>
                    </a:p>
                    <a:p>
                      <a:pPr marL="0" lvl="0" indent="0" algn="ctr" rtl="0">
                        <a:spcBef>
                          <a:spcPts val="0"/>
                        </a:spcBef>
                        <a:spcAft>
                          <a:spcPts val="0"/>
                        </a:spcAft>
                        <a:buNone/>
                      </a:pPr>
                      <a:endParaRPr sz="1600" dirty="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66</a:t>
                      </a:r>
                      <a:endParaRPr sz="1600">
                        <a:solidFill>
                          <a:schemeClr val="dk1"/>
                        </a:solidFill>
                      </a:endParaRPr>
                    </a:p>
                    <a:p>
                      <a:pPr marL="0" lvl="0" indent="0" algn="ctr" rtl="0">
                        <a:spcBef>
                          <a:spcPts val="0"/>
                        </a:spcBef>
                        <a:spcAft>
                          <a:spcPts val="0"/>
                        </a:spcAft>
                        <a:buNone/>
                      </a:pPr>
                      <a:endParaRPr sz="1600"/>
                    </a:p>
                  </a:txBody>
                  <a:tcPr marL="0" marR="0" marT="0" marB="0" anchor="ctr"/>
                </a:tc>
                <a:extLst>
                  <a:ext uri="{0D108BD9-81ED-4DB2-BD59-A6C34878D82A}">
                    <a16:rowId xmlns:a16="http://schemas.microsoft.com/office/drawing/2014/main" val="503761773"/>
                  </a:ext>
                </a:extLst>
              </a:tr>
              <a:tr h="517292">
                <a:tc>
                  <a:txBody>
                    <a:bodyPr/>
                    <a:lstStyle/>
                    <a:p>
                      <a:pPr marL="0" lvl="0" indent="0" algn="ctr" rtl="0">
                        <a:spcBef>
                          <a:spcPts val="0"/>
                        </a:spcBef>
                        <a:spcAft>
                          <a:spcPts val="0"/>
                        </a:spcAft>
                        <a:buClr>
                          <a:schemeClr val="dk1"/>
                        </a:buClr>
                        <a:buSzPts val="1100"/>
                        <a:buFont typeface="Arial"/>
                        <a:buNone/>
                      </a:pPr>
                      <a:r>
                        <a:rPr lang="en" sz="1600" b="1">
                          <a:solidFill>
                            <a:schemeClr val="dk1"/>
                          </a:solidFill>
                        </a:rPr>
                        <a:t>Summer Dinners</a:t>
                      </a:r>
                      <a:endParaRPr sz="1600" b="1">
                        <a:solidFill>
                          <a:schemeClr val="dk1"/>
                        </a:solidFill>
                      </a:endParaRPr>
                    </a:p>
                    <a:p>
                      <a:pPr marL="0" lvl="0" indent="0" algn="ctr" rtl="0">
                        <a:spcBef>
                          <a:spcPts val="0"/>
                        </a:spcBef>
                        <a:spcAft>
                          <a:spcPts val="0"/>
                        </a:spcAft>
                        <a:buNone/>
                      </a:pPr>
                      <a:endParaRPr sz="1600" b="1">
                        <a:solidFill>
                          <a:schemeClr val="dk1"/>
                        </a:solidFill>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Chair Erin Sullivan</a:t>
                      </a:r>
                      <a:endParaRPr sz="1600">
                        <a:solidFill>
                          <a:schemeClr val="dk1"/>
                        </a:solidFill>
                      </a:endParaRPr>
                    </a:p>
                    <a:p>
                      <a:pPr marL="0" lvl="0" indent="0" algn="ctr" rtl="0">
                        <a:spcBef>
                          <a:spcPts val="0"/>
                        </a:spcBef>
                        <a:spcAft>
                          <a:spcPts val="0"/>
                        </a:spcAft>
                        <a:buNone/>
                      </a:pPr>
                      <a:endParaRPr sz="16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3 Dinners</a:t>
                      </a:r>
                      <a:endParaRPr sz="1600">
                        <a:solidFill>
                          <a:schemeClr val="dk1"/>
                        </a:solidFill>
                      </a:endParaRPr>
                    </a:p>
                    <a:p>
                      <a:pPr marL="0" lvl="0" indent="0" algn="ctr" rtl="0">
                        <a:spcBef>
                          <a:spcPts val="0"/>
                        </a:spcBef>
                        <a:spcAft>
                          <a:spcPts val="0"/>
                        </a:spcAft>
                        <a:buNone/>
                      </a:pPr>
                      <a:endParaRPr sz="16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159</a:t>
                      </a:r>
                      <a:endParaRPr sz="1600">
                        <a:solidFill>
                          <a:schemeClr val="dk1"/>
                        </a:solidFill>
                      </a:endParaRPr>
                    </a:p>
                    <a:p>
                      <a:pPr marL="0" lvl="0" indent="0" algn="ctr" rtl="0">
                        <a:spcBef>
                          <a:spcPts val="0"/>
                        </a:spcBef>
                        <a:spcAft>
                          <a:spcPts val="0"/>
                        </a:spcAft>
                        <a:buNone/>
                      </a:pPr>
                      <a:endParaRPr sz="1600"/>
                    </a:p>
                  </a:txBody>
                  <a:tcPr marL="0" marR="0" marT="0" marB="0" anchor="ctr"/>
                </a:tc>
                <a:extLst>
                  <a:ext uri="{0D108BD9-81ED-4DB2-BD59-A6C34878D82A}">
                    <a16:rowId xmlns:a16="http://schemas.microsoft.com/office/drawing/2014/main" val="235647054"/>
                  </a:ext>
                </a:extLst>
              </a:tr>
              <a:tr h="517292">
                <a:tc>
                  <a:txBody>
                    <a:bodyPr/>
                    <a:lstStyle/>
                    <a:p>
                      <a:pPr marL="0" lvl="0" indent="0" algn="ctr" rtl="0">
                        <a:spcBef>
                          <a:spcPts val="0"/>
                        </a:spcBef>
                        <a:spcAft>
                          <a:spcPts val="0"/>
                        </a:spcAft>
                        <a:buClr>
                          <a:schemeClr val="dk1"/>
                        </a:buClr>
                        <a:buSzPts val="1100"/>
                        <a:buFont typeface="Arial"/>
                        <a:buNone/>
                      </a:pPr>
                      <a:r>
                        <a:rPr lang="en" sz="1600" b="1">
                          <a:solidFill>
                            <a:schemeClr val="dk1"/>
                          </a:solidFill>
                        </a:rPr>
                        <a:t>TCC Open House</a:t>
                      </a:r>
                      <a:endParaRPr sz="1600" b="1">
                        <a:solidFill>
                          <a:schemeClr val="dk1"/>
                        </a:solidFill>
                      </a:endParaRPr>
                    </a:p>
                    <a:p>
                      <a:pPr marL="0" lvl="0" indent="0" algn="ctr" rtl="0">
                        <a:spcBef>
                          <a:spcPts val="0"/>
                        </a:spcBef>
                        <a:spcAft>
                          <a:spcPts val="0"/>
                        </a:spcAft>
                        <a:buNone/>
                      </a:pPr>
                      <a:endParaRPr sz="1600" b="1">
                        <a:solidFill>
                          <a:schemeClr val="dk1"/>
                        </a:solidFill>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Chair Joyce Barbalato</a:t>
                      </a:r>
                      <a:endParaRPr sz="1600">
                        <a:solidFill>
                          <a:schemeClr val="dk1"/>
                        </a:solidFill>
                      </a:endParaRPr>
                    </a:p>
                    <a:p>
                      <a:pPr marL="0" lvl="0" indent="0" algn="ctr" rtl="0">
                        <a:spcBef>
                          <a:spcPts val="0"/>
                        </a:spcBef>
                        <a:spcAft>
                          <a:spcPts val="0"/>
                        </a:spcAft>
                        <a:buNone/>
                      </a:pPr>
                      <a:endParaRPr sz="16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1 Program</a:t>
                      </a:r>
                      <a:endParaRPr sz="1600">
                        <a:solidFill>
                          <a:schemeClr val="dk1"/>
                        </a:solidFill>
                      </a:endParaRPr>
                    </a:p>
                    <a:p>
                      <a:pPr marL="0" lvl="0" indent="0" algn="ctr" rtl="0">
                        <a:spcBef>
                          <a:spcPts val="0"/>
                        </a:spcBef>
                        <a:spcAft>
                          <a:spcPts val="0"/>
                        </a:spcAft>
                        <a:buNone/>
                      </a:pPr>
                      <a:endParaRPr sz="16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35</a:t>
                      </a:r>
                      <a:endParaRPr sz="1600">
                        <a:solidFill>
                          <a:schemeClr val="dk1"/>
                        </a:solidFill>
                      </a:endParaRPr>
                    </a:p>
                    <a:p>
                      <a:pPr marL="0" lvl="0" indent="0" algn="ctr" rtl="0">
                        <a:spcBef>
                          <a:spcPts val="0"/>
                        </a:spcBef>
                        <a:spcAft>
                          <a:spcPts val="0"/>
                        </a:spcAft>
                        <a:buNone/>
                      </a:pPr>
                      <a:endParaRPr sz="1600"/>
                    </a:p>
                  </a:txBody>
                  <a:tcPr marL="0" marR="0" marT="0" marB="0" anchor="ctr"/>
                </a:tc>
                <a:extLst>
                  <a:ext uri="{0D108BD9-81ED-4DB2-BD59-A6C34878D82A}">
                    <a16:rowId xmlns:a16="http://schemas.microsoft.com/office/drawing/2014/main" val="388689392"/>
                  </a:ext>
                </a:extLst>
              </a:tr>
              <a:tr h="517292">
                <a:tc>
                  <a:txBody>
                    <a:bodyPr/>
                    <a:lstStyle/>
                    <a:p>
                      <a:pPr marL="0" lvl="0" indent="0" algn="ctr" rtl="0">
                        <a:spcBef>
                          <a:spcPts val="0"/>
                        </a:spcBef>
                        <a:spcAft>
                          <a:spcPts val="0"/>
                        </a:spcAft>
                        <a:buNone/>
                      </a:pPr>
                      <a:r>
                        <a:rPr lang="en" sz="1600" b="1" dirty="0">
                          <a:solidFill>
                            <a:schemeClr val="dk1"/>
                          </a:solidFill>
                        </a:rPr>
                        <a:t>Total Programs</a:t>
                      </a:r>
                      <a:endParaRPr sz="1600" b="1" dirty="0">
                        <a:solidFill>
                          <a:schemeClr val="dk1"/>
                        </a:solidFill>
                      </a:endParaRPr>
                    </a:p>
                  </a:txBody>
                  <a:tcPr marL="0" marR="0" marT="0" marB="0" anchor="ctr"/>
                </a:tc>
                <a:tc>
                  <a:txBody>
                    <a:bodyPr/>
                    <a:lstStyle/>
                    <a:p>
                      <a:pPr marL="0" lvl="0" indent="0" algn="ctr" rtl="0">
                        <a:spcBef>
                          <a:spcPts val="0"/>
                        </a:spcBef>
                        <a:spcAft>
                          <a:spcPts val="0"/>
                        </a:spcAft>
                        <a:buNone/>
                      </a:pPr>
                      <a:r>
                        <a:rPr lang="en" sz="1600" dirty="0"/>
                        <a:t>353</a:t>
                      </a:r>
                      <a:endParaRPr sz="1600" dirty="0"/>
                    </a:p>
                  </a:txBody>
                  <a:tcPr marL="0" marR="0" marT="0" marB="0" anchor="ctr"/>
                </a:tc>
                <a:tc>
                  <a:txBody>
                    <a:bodyPr/>
                    <a:lstStyle/>
                    <a:p>
                      <a:pPr marL="0" lvl="0" indent="0" algn="ctr" rtl="0">
                        <a:spcBef>
                          <a:spcPts val="0"/>
                        </a:spcBef>
                        <a:spcAft>
                          <a:spcPts val="0"/>
                        </a:spcAft>
                        <a:buNone/>
                      </a:pPr>
                      <a:r>
                        <a:rPr lang="en" sz="1600" b="1" dirty="0"/>
                        <a:t>Members/Guests</a:t>
                      </a:r>
                      <a:endParaRPr sz="1600" b="1" dirty="0"/>
                    </a:p>
                  </a:txBody>
                  <a:tcPr marL="0" marR="0" marT="0" marB="0" anchor="ctr"/>
                </a:tc>
                <a:tc>
                  <a:txBody>
                    <a:bodyPr/>
                    <a:lstStyle/>
                    <a:p>
                      <a:pPr marL="0" lvl="0" indent="0" algn="ctr" rtl="0">
                        <a:spcBef>
                          <a:spcPts val="0"/>
                        </a:spcBef>
                        <a:spcAft>
                          <a:spcPts val="0"/>
                        </a:spcAft>
                        <a:buNone/>
                      </a:pPr>
                      <a:r>
                        <a:rPr lang="en" sz="1600" dirty="0"/>
                        <a:t>710</a:t>
                      </a:r>
                      <a:endParaRPr sz="1600" dirty="0"/>
                    </a:p>
                  </a:txBody>
                  <a:tcPr marL="0" marR="0" marT="0" marB="0" anchor="ctr"/>
                </a:tc>
                <a:extLst>
                  <a:ext uri="{0D108BD9-81ED-4DB2-BD59-A6C34878D82A}">
                    <a16:rowId xmlns:a16="http://schemas.microsoft.com/office/drawing/2014/main" val="1540237309"/>
                  </a:ext>
                </a:extLst>
              </a:tr>
            </a:tbl>
          </a:graphicData>
        </a:graphic>
      </p:graphicFrame>
    </p:spTree>
    <p:extLst>
      <p:ext uri="{BB962C8B-B14F-4D97-AF65-F5344CB8AC3E}">
        <p14:creationId xmlns:p14="http://schemas.microsoft.com/office/powerpoint/2010/main" val="287299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9" title="IMG_1847.jpeg"/>
          <p:cNvPicPr preferRelativeResize="0"/>
          <p:nvPr/>
        </p:nvPicPr>
        <p:blipFill>
          <a:blip r:embed="rId3">
            <a:alphaModFix/>
          </a:blip>
          <a:stretch>
            <a:fillRect/>
          </a:stretch>
        </p:blipFill>
        <p:spPr>
          <a:xfrm>
            <a:off x="881076" y="1273539"/>
            <a:ext cx="3078175" cy="4104223"/>
          </a:xfrm>
          <a:prstGeom prst="rect">
            <a:avLst/>
          </a:prstGeom>
          <a:noFill/>
          <a:ln>
            <a:noFill/>
          </a:ln>
          <a:effectLst>
            <a:outerShdw blurRad="57150" dist="19050" dir="5400000" algn="bl" rotWithShape="0">
              <a:srgbClr val="000000">
                <a:alpha val="50000"/>
              </a:srgbClr>
            </a:outerShdw>
          </a:effectLst>
        </p:spPr>
      </p:pic>
      <p:pic>
        <p:nvPicPr>
          <p:cNvPr id="93" name="Google Shape;93;p19" title="IMG_1851.jpeg"/>
          <p:cNvPicPr preferRelativeResize="0"/>
          <p:nvPr/>
        </p:nvPicPr>
        <p:blipFill>
          <a:blip r:embed="rId4">
            <a:alphaModFix/>
          </a:blip>
          <a:stretch>
            <a:fillRect/>
          </a:stretch>
        </p:blipFill>
        <p:spPr>
          <a:xfrm>
            <a:off x="4766176" y="1093298"/>
            <a:ext cx="3348549" cy="446469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66768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3" title="IMG_1894.jpeg"/>
          <p:cNvPicPr preferRelativeResize="0"/>
          <p:nvPr/>
        </p:nvPicPr>
        <p:blipFill rotWithShape="1">
          <a:blip r:embed="rId3">
            <a:alphaModFix/>
          </a:blip>
          <a:srcRect l="7192"/>
          <a:stretch/>
        </p:blipFill>
        <p:spPr>
          <a:xfrm>
            <a:off x="1371600" y="152400"/>
            <a:ext cx="2576675" cy="2783698"/>
          </a:xfrm>
          <a:prstGeom prst="rect">
            <a:avLst/>
          </a:prstGeom>
          <a:noFill/>
          <a:ln>
            <a:noFill/>
          </a:ln>
          <a:effectLst>
            <a:outerShdw blurRad="57150" dist="19050" dir="5400000" algn="bl" rotWithShape="0">
              <a:srgbClr val="000000">
                <a:alpha val="50000"/>
              </a:srgbClr>
            </a:outerShdw>
          </a:effectLst>
        </p:spPr>
      </p:pic>
      <p:pic>
        <p:nvPicPr>
          <p:cNvPr id="2" name="Google Shape;132;p25" title="IMG_1870.jpeg">
            <a:extLst>
              <a:ext uri="{FF2B5EF4-FFF2-40B4-BE49-F238E27FC236}">
                <a16:creationId xmlns:a16="http://schemas.microsoft.com/office/drawing/2014/main" id="{02EAD698-C6EB-E0E7-C7AE-79D05BE4093F}"/>
              </a:ext>
            </a:extLst>
          </p:cNvPr>
          <p:cNvPicPr preferRelativeResize="0"/>
          <p:nvPr/>
        </p:nvPicPr>
        <p:blipFill>
          <a:blip r:embed="rId4">
            <a:alphaModFix/>
          </a:blip>
          <a:stretch>
            <a:fillRect/>
          </a:stretch>
        </p:blipFill>
        <p:spPr>
          <a:xfrm>
            <a:off x="2514600" y="3429000"/>
            <a:ext cx="3817063" cy="3096237"/>
          </a:xfrm>
          <a:prstGeom prst="rect">
            <a:avLst/>
          </a:prstGeom>
          <a:noFill/>
          <a:ln>
            <a:noFill/>
          </a:ln>
          <a:effectLst>
            <a:outerShdw blurRad="57150" dist="19050" dir="5400000" algn="bl" rotWithShape="0">
              <a:srgbClr val="000000">
                <a:alpha val="50000"/>
              </a:srgbClr>
            </a:outerShdw>
          </a:effectLst>
        </p:spPr>
      </p:pic>
      <p:pic>
        <p:nvPicPr>
          <p:cNvPr id="119" name="Google Shape;119;p23" title="IMG_1893.jpeg"/>
          <p:cNvPicPr preferRelativeResize="0"/>
          <p:nvPr/>
        </p:nvPicPr>
        <p:blipFill>
          <a:blip r:embed="rId5">
            <a:alphaModFix/>
          </a:blip>
          <a:stretch>
            <a:fillRect/>
          </a:stretch>
        </p:blipFill>
        <p:spPr>
          <a:xfrm>
            <a:off x="4589012" y="152400"/>
            <a:ext cx="3485302" cy="2791437"/>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24222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229994" y="367541"/>
            <a:ext cx="3122638" cy="589072"/>
          </a:xfrm>
          <a:prstGeom prst="rect">
            <a:avLst/>
          </a:prstGeom>
        </p:spPr>
        <p:txBody>
          <a:bodyPr lIns="0" tIns="0" rIns="0" bIns="0" rtlCol="0" anchor="t">
            <a:spAutoFit/>
          </a:bodyPr>
          <a:lstStyle/>
          <a:p>
            <a:pPr algn="l">
              <a:lnSpc>
                <a:spcPts val="5040"/>
              </a:lnSpc>
            </a:pPr>
            <a:r>
              <a:rPr lang="en-US" sz="3600">
                <a:solidFill>
                  <a:srgbClr val="002060"/>
                </a:solidFill>
                <a:latin typeface="Times New Roman" panose="02020603050405020304" pitchFamily="18" charset="0"/>
                <a:ea typeface="Calibri (MS)"/>
                <a:cs typeface="Times New Roman" panose="02020603050405020304" pitchFamily="18" charset="0"/>
                <a:sym typeface="Calibri (MS)"/>
              </a:rPr>
              <a:t>Meeting Agenda</a:t>
            </a:r>
          </a:p>
        </p:txBody>
      </p:sp>
      <p:sp>
        <p:nvSpPr>
          <p:cNvPr id="4" name="TextBox 4"/>
          <p:cNvSpPr txBox="1"/>
          <p:nvPr/>
        </p:nvSpPr>
        <p:spPr>
          <a:xfrm>
            <a:off x="548640" y="1292533"/>
            <a:ext cx="4316597" cy="459165"/>
          </a:xfrm>
          <a:prstGeom prst="rect">
            <a:avLst/>
          </a:prstGeom>
        </p:spPr>
        <p:txBody>
          <a:bodyPr lIns="0" tIns="0" rIns="0" bIns="0" rtlCol="0" anchor="t">
            <a:spAutoFit/>
          </a:bodyPr>
          <a:lstStyle/>
          <a:p>
            <a:pPr algn="l">
              <a:lnSpc>
                <a:spcPts val="3917"/>
              </a:lnSpc>
            </a:pPr>
            <a:r>
              <a:rPr lang="en-US" sz="2798">
                <a:solidFill>
                  <a:srgbClr val="002060"/>
                </a:solidFill>
                <a:latin typeface="Times New Roman" panose="02020603050405020304" pitchFamily="18" charset="0"/>
                <a:ea typeface="Calibri (MS)"/>
                <a:cs typeface="Times New Roman" panose="02020603050405020304" pitchFamily="18" charset="0"/>
                <a:sym typeface="Calibri (MS)"/>
              </a:rPr>
              <a:t>•Welcome and Call to Order</a:t>
            </a:r>
          </a:p>
        </p:txBody>
      </p:sp>
      <p:sp>
        <p:nvSpPr>
          <p:cNvPr id="5" name="TextBox 5"/>
          <p:cNvSpPr txBox="1"/>
          <p:nvPr/>
        </p:nvSpPr>
        <p:spPr>
          <a:xfrm>
            <a:off x="1463297" y="1835953"/>
            <a:ext cx="4316597" cy="479298"/>
          </a:xfrm>
          <a:prstGeom prst="rect">
            <a:avLst/>
          </a:prstGeom>
        </p:spPr>
        <p:txBody>
          <a:bodyPr wrap="square" lIns="0" tIns="0" rIns="0" bIns="0" rtlCol="0" anchor="t">
            <a:spAutoFit/>
          </a:bodyPr>
          <a:lstStyle/>
          <a:p>
            <a:pPr algn="l">
              <a:lnSpc>
                <a:spcPts val="4031"/>
              </a:lnSpc>
            </a:pPr>
            <a:r>
              <a:rPr lang="en-US" sz="2795" dirty="0">
                <a:solidFill>
                  <a:srgbClr val="002060"/>
                </a:solidFill>
                <a:latin typeface="Times New Roman" panose="02020603050405020304" pitchFamily="18" charset="0"/>
                <a:ea typeface="Calibri (MS)"/>
                <a:cs typeface="Times New Roman" panose="02020603050405020304" pitchFamily="18" charset="0"/>
                <a:sym typeface="Calibri (MS)"/>
              </a:rPr>
              <a:t>Kathy Schwinger – President</a:t>
            </a:r>
          </a:p>
        </p:txBody>
      </p:sp>
      <p:sp>
        <p:nvSpPr>
          <p:cNvPr id="6" name="TextBox 6"/>
          <p:cNvSpPr txBox="1"/>
          <p:nvPr/>
        </p:nvSpPr>
        <p:spPr>
          <a:xfrm>
            <a:off x="1064057" y="2348017"/>
            <a:ext cx="3445907" cy="2590600"/>
          </a:xfrm>
          <a:prstGeom prst="rect">
            <a:avLst/>
          </a:prstGeom>
        </p:spPr>
        <p:txBody>
          <a:bodyPr lIns="0" tIns="0" rIns="0" bIns="0" rtlCol="0" anchor="t">
            <a:spAutoFit/>
          </a:bodyPr>
          <a:lstStyle/>
          <a:p>
            <a:pPr algn="l">
              <a:lnSpc>
                <a:spcPts val="4031"/>
              </a:lnSpc>
            </a:pPr>
            <a:r>
              <a:rPr lang="en-US" sz="2795" dirty="0">
                <a:solidFill>
                  <a:srgbClr val="002060"/>
                </a:solidFill>
                <a:latin typeface="Times New Roman" panose="02020603050405020304" pitchFamily="18" charset="0"/>
                <a:ea typeface="Calibri (MS)"/>
                <a:cs typeface="Times New Roman" panose="02020603050405020304" pitchFamily="18" charset="0"/>
                <a:sym typeface="Calibri (MS)"/>
              </a:rPr>
              <a:t>Committee Reports Bylaw Votes Nominating Committee 2024-2025 Highlights Closing Remarks</a:t>
            </a:r>
          </a:p>
        </p:txBody>
      </p:sp>
      <p:sp>
        <p:nvSpPr>
          <p:cNvPr id="7" name="TextBox 7"/>
          <p:cNvSpPr txBox="1"/>
          <p:nvPr/>
        </p:nvSpPr>
        <p:spPr>
          <a:xfrm>
            <a:off x="1463297" y="4908966"/>
            <a:ext cx="4404103" cy="479298"/>
          </a:xfrm>
          <a:prstGeom prst="rect">
            <a:avLst/>
          </a:prstGeom>
        </p:spPr>
        <p:txBody>
          <a:bodyPr wrap="square" lIns="0" tIns="0" rIns="0" bIns="0" rtlCol="0" anchor="t">
            <a:spAutoFit/>
          </a:bodyPr>
          <a:lstStyle/>
          <a:p>
            <a:pPr algn="l">
              <a:lnSpc>
                <a:spcPts val="4031"/>
              </a:lnSpc>
            </a:pPr>
            <a:r>
              <a:rPr lang="en-US" sz="2795" dirty="0">
                <a:solidFill>
                  <a:srgbClr val="002060"/>
                </a:solidFill>
                <a:latin typeface="Times New Roman" panose="02020603050405020304" pitchFamily="18" charset="0"/>
                <a:ea typeface="Calibri (MS)"/>
                <a:cs typeface="Times New Roman" panose="02020603050405020304" pitchFamily="18" charset="0"/>
                <a:sym typeface="Calibri (MS)"/>
              </a:rPr>
              <a:t>Kathy Schwinger – President</a:t>
            </a:r>
          </a:p>
        </p:txBody>
      </p:sp>
      <p:sp>
        <p:nvSpPr>
          <p:cNvPr id="8" name="TextBox 8"/>
          <p:cNvSpPr txBox="1"/>
          <p:nvPr/>
        </p:nvSpPr>
        <p:spPr>
          <a:xfrm>
            <a:off x="606552" y="2374478"/>
            <a:ext cx="126873" cy="2534326"/>
          </a:xfrm>
          <a:prstGeom prst="rect">
            <a:avLst/>
          </a:prstGeom>
        </p:spPr>
        <p:txBody>
          <a:bodyPr lIns="0" tIns="0" rIns="0" bIns="0" rtlCol="0" anchor="t">
            <a:spAutoFit/>
          </a:bodyPr>
          <a:lstStyle/>
          <a:p>
            <a:pPr algn="just">
              <a:lnSpc>
                <a:spcPts val="4034"/>
              </a:lnSpc>
            </a:pPr>
            <a:r>
              <a:rPr lang="en-US" sz="2795" spc="-27">
                <a:solidFill>
                  <a:srgbClr val="002060"/>
                </a:solidFill>
                <a:latin typeface="Times New Roman" panose="02020603050405020304" pitchFamily="18" charset="0"/>
                <a:ea typeface="IBM Plex Sans"/>
                <a:cs typeface="Times New Roman" panose="02020603050405020304" pitchFamily="18" charset="0"/>
                <a:sym typeface="IBM Plex Sans"/>
              </a:rPr>
              <a:t>• • • • •</a:t>
            </a:r>
          </a:p>
        </p:txBody>
      </p:sp>
      <p:pic>
        <p:nvPicPr>
          <p:cNvPr id="9" name="Picture 8">
            <a:extLst>
              <a:ext uri="{FF2B5EF4-FFF2-40B4-BE49-F238E27FC236}">
                <a16:creationId xmlns:a16="http://schemas.microsoft.com/office/drawing/2014/main" id="{4D06BDB3-8489-49C6-5343-E69FAE4BD427}"/>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3" name="TextBox 2">
            <a:extLst>
              <a:ext uri="{FF2B5EF4-FFF2-40B4-BE49-F238E27FC236}">
                <a16:creationId xmlns:a16="http://schemas.microsoft.com/office/drawing/2014/main" id="{294813D6-423C-1B5E-B481-1873AB882A97}"/>
              </a:ext>
            </a:extLst>
          </p:cNvPr>
          <p:cNvSpPr txBox="1"/>
          <p:nvPr/>
        </p:nvSpPr>
        <p:spPr>
          <a:xfrm>
            <a:off x="609600" y="1305341"/>
            <a:ext cx="7924800" cy="4924425"/>
          </a:xfrm>
          <a:prstGeom prst="rect">
            <a:avLst/>
          </a:prstGeom>
          <a:noFill/>
        </p:spPr>
        <p:txBody>
          <a:bodyPr wrap="square">
            <a:spAutoFit/>
          </a:bodyPr>
          <a:lstStyle/>
          <a:p>
            <a:pPr marL="0" lvl="0" indent="0" algn="l" rtl="0">
              <a:spcBef>
                <a:spcPts val="0"/>
              </a:spcBef>
              <a:spcAft>
                <a:spcPts val="0"/>
              </a:spcAft>
              <a:buNone/>
            </a:pPr>
            <a:r>
              <a:rPr lang="en-US" b="1" dirty="0"/>
              <a:t>Bridging The Seasons</a:t>
            </a:r>
            <a:endParaRPr lang="en-US"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May marking our new calendar year with our TCC traditions reigning, white gloves on, </a:t>
            </a:r>
            <a:r>
              <a:rPr lang="en-US" sz="2000" dirty="0" err="1">
                <a:latin typeface="Times New Roman" panose="02020603050405020304" pitchFamily="18" charset="0"/>
                <a:cs typeface="Times New Roman" panose="02020603050405020304" pitchFamily="18" charset="0"/>
              </a:rPr>
              <a:t>feating</a:t>
            </a:r>
            <a:r>
              <a:rPr lang="en-US" sz="2000" dirty="0">
                <a:latin typeface="Times New Roman" panose="02020603050405020304" pitchFamily="18" charset="0"/>
                <a:cs typeface="Times New Roman" panose="02020603050405020304" pitchFamily="18" charset="0"/>
              </a:rPr>
              <a:t> in every way possible our outgoing President and our previous Presidents on </a:t>
            </a:r>
            <a:r>
              <a:rPr lang="en-US" sz="2000" b="1" dirty="0">
                <a:latin typeface="Times New Roman" panose="02020603050405020304" pitchFamily="18" charset="0"/>
                <a:cs typeface="Times New Roman" panose="02020603050405020304" pitchFamily="18" charset="0"/>
              </a:rPr>
              <a:t>Presidents Day</a:t>
            </a:r>
            <a:r>
              <a:rPr lang="en-US" sz="2000" dirty="0">
                <a:latin typeface="Times New Roman" panose="02020603050405020304" pitchFamily="18" charset="0"/>
                <a:cs typeface="Times New Roman" panose="02020603050405020304" pitchFamily="18" charset="0"/>
              </a:rPr>
              <a:t>, followed by </a:t>
            </a:r>
            <a:r>
              <a:rPr lang="en-US" sz="2000" b="1" dirty="0">
                <a:latin typeface="Times New Roman" panose="02020603050405020304" pitchFamily="18" charset="0"/>
                <a:cs typeface="Times New Roman" panose="02020603050405020304" pitchFamily="18" charset="0"/>
              </a:rPr>
              <a:t>Mothers Day Brunch</a:t>
            </a:r>
            <a:r>
              <a:rPr lang="en-US" sz="2000" dirty="0">
                <a:latin typeface="Times New Roman" panose="02020603050405020304" pitchFamily="18" charset="0"/>
                <a:cs typeface="Times New Roman" panose="02020603050405020304" pitchFamily="18" charset="0"/>
              </a:rPr>
              <a:t> and the new program year with our </a:t>
            </a:r>
            <a:r>
              <a:rPr lang="en-US" sz="2000" b="1" dirty="0">
                <a:latin typeface="Times New Roman" panose="02020603050405020304" pitchFamily="18" charset="0"/>
                <a:cs typeface="Times New Roman" panose="02020603050405020304" pitchFamily="18" charset="0"/>
              </a:rPr>
              <a:t>TCC Open House</a:t>
            </a:r>
            <a:r>
              <a:rPr lang="en-US" sz="2000" dirty="0">
                <a:latin typeface="Times New Roman" panose="02020603050405020304" pitchFamily="18" charset="0"/>
                <a:cs typeface="Times New Roman" panose="02020603050405020304" pitchFamily="18" charset="0"/>
              </a:rPr>
              <a:t>, opening doors to prospective members, followed by our spectacular </a:t>
            </a:r>
            <a:r>
              <a:rPr lang="en-US" sz="2000" b="1" dirty="0">
                <a:latin typeface="Times New Roman" panose="02020603050405020304" pitchFamily="18" charset="0"/>
                <a:cs typeface="Times New Roman" panose="02020603050405020304" pitchFamily="18" charset="0"/>
              </a:rPr>
              <a:t>130th Anniversary Dinner</a:t>
            </a:r>
            <a:r>
              <a:rPr lang="en-US" sz="2000" dirty="0">
                <a:latin typeface="Times New Roman" panose="02020603050405020304" pitchFamily="18" charset="0"/>
                <a:cs typeface="Times New Roman" panose="02020603050405020304" pitchFamily="18" charset="0"/>
              </a:rPr>
              <a:t> and tied up the Fall season with  </a:t>
            </a:r>
            <a:r>
              <a:rPr lang="en-US" sz="2000" b="1" dirty="0">
                <a:latin typeface="Times New Roman" panose="02020603050405020304" pitchFamily="18" charset="0"/>
                <a:cs typeface="Times New Roman" panose="02020603050405020304" pitchFamily="18" charset="0"/>
              </a:rPr>
              <a:t>Sip, Shop and Wreath Making, </a:t>
            </a:r>
            <a:r>
              <a:rPr lang="en-US" sz="2000" dirty="0">
                <a:latin typeface="Times New Roman" panose="02020603050405020304" pitchFamily="18" charset="0"/>
                <a:cs typeface="Times New Roman" panose="02020603050405020304" pitchFamily="18" charset="0"/>
              </a:rPr>
              <a:t> readying us for the next season.</a:t>
            </a:r>
          </a:p>
          <a:p>
            <a:pPr marL="0" lvl="0" indent="0" algn="l" rtl="0">
              <a:spcBef>
                <a:spcPts val="0"/>
              </a:spcBef>
              <a:spcAft>
                <a:spcPts val="0"/>
              </a:spcAft>
              <a:buNone/>
            </a:pPr>
            <a:endParaRPr lang="en-US"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2000" b="1" dirty="0">
                <a:latin typeface="Times New Roman" panose="02020603050405020304" pitchFamily="18" charset="0"/>
                <a:cs typeface="Times New Roman" panose="02020603050405020304" pitchFamily="18" charset="0"/>
              </a:rPr>
              <a:t>Beginning and Continuing Season </a:t>
            </a:r>
            <a:r>
              <a:rPr lang="en-US" sz="2000" dirty="0">
                <a:latin typeface="Times New Roman" panose="02020603050405020304" pitchFamily="18" charset="0"/>
                <a:cs typeface="Times New Roman" panose="02020603050405020304" pitchFamily="18" charset="0"/>
              </a:rPr>
              <a:t>Members and Guests: 386</a:t>
            </a:r>
          </a:p>
          <a:p>
            <a:pPr marL="0" lvl="0" indent="0" algn="l" rtl="0">
              <a:spcBef>
                <a:spcPts val="0"/>
              </a:spcBef>
              <a:spcAft>
                <a:spcPts val="0"/>
              </a:spcAft>
              <a:buNone/>
            </a:pPr>
            <a:endParaRPr lang="en-US"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Our gratitude to: Barb Bielecki, Susan Grelick &amp; Mitzie Serafin, Martha </a:t>
            </a:r>
            <a:r>
              <a:rPr lang="en-US" sz="2000" dirty="0" err="1">
                <a:latin typeface="Times New Roman" panose="02020603050405020304" pitchFamily="18" charset="0"/>
                <a:cs typeface="Times New Roman" panose="02020603050405020304" pitchFamily="18" charset="0"/>
              </a:rPr>
              <a:t>Rasmussan</a:t>
            </a:r>
            <a:r>
              <a:rPr lang="en-US" sz="2000" dirty="0">
                <a:latin typeface="Times New Roman" panose="02020603050405020304" pitchFamily="18" charset="0"/>
                <a:cs typeface="Times New Roman" panose="02020603050405020304" pitchFamily="18" charset="0"/>
              </a:rPr>
              <a:t>, Joyce Barbalato, Janice Worobec &amp; Kathie Homer, Diane Slawinowski and Megan Forness.</a:t>
            </a:r>
          </a:p>
          <a:p>
            <a:pPr marL="0" lvl="0" indent="0" algn="l" rtl="0">
              <a:spcBef>
                <a:spcPts val="0"/>
              </a:spcBef>
              <a:spcAft>
                <a:spcPts val="0"/>
              </a:spcAft>
              <a:buNone/>
            </a:pPr>
            <a:endParaRPr lang="en-US" dirty="0"/>
          </a:p>
        </p:txBody>
      </p:sp>
      <p:pic>
        <p:nvPicPr>
          <p:cNvPr id="4" name="Picture 3">
            <a:extLst>
              <a:ext uri="{FF2B5EF4-FFF2-40B4-BE49-F238E27FC236}">
                <a16:creationId xmlns:a16="http://schemas.microsoft.com/office/drawing/2014/main" id="{AE1A1474-9C5B-D6B0-DDE0-F113F79316D2}"/>
              </a:ext>
            </a:extLst>
          </p:cNvPr>
          <p:cNvPicPr>
            <a:picLocks noChangeAspect="1"/>
          </p:cNvPicPr>
          <p:nvPr/>
        </p:nvPicPr>
        <p:blipFill>
          <a:blip r:embed="rId3">
            <a:alphaModFix/>
            <a:lum bright="-38000" contrast="45000"/>
          </a:blip>
          <a:srcRect/>
          <a:stretch/>
        </p:blipFill>
        <p:spPr>
          <a:xfrm>
            <a:off x="109762" y="11723"/>
            <a:ext cx="2286000" cy="1752600"/>
          </a:xfrm>
          <a:prstGeom prst="rect">
            <a:avLst/>
          </a:prstGeom>
        </p:spPr>
      </p:pic>
      <p:sp>
        <p:nvSpPr>
          <p:cNvPr id="2" name="TextBox 1">
            <a:extLst>
              <a:ext uri="{FF2B5EF4-FFF2-40B4-BE49-F238E27FC236}">
                <a16:creationId xmlns:a16="http://schemas.microsoft.com/office/drawing/2014/main" id="{70EE4B1F-A747-A1D0-E477-5C715FBA18B5}"/>
              </a:ext>
            </a:extLst>
          </p:cNvPr>
          <p:cNvSpPr txBox="1"/>
          <p:nvPr/>
        </p:nvSpPr>
        <p:spPr>
          <a:xfrm>
            <a:off x="3200400" y="428179"/>
            <a:ext cx="3276600" cy="584775"/>
          </a:xfrm>
          <a:prstGeom prst="rect">
            <a:avLst/>
          </a:prstGeom>
          <a:noFill/>
        </p:spPr>
        <p:txBody>
          <a:bodyPr wrap="square" rtlCol="0">
            <a:spAutoFit/>
          </a:bodyPr>
          <a:lstStyle/>
          <a:p>
            <a:r>
              <a:rPr lang="en-US" sz="3200" dirty="0">
                <a:solidFill>
                  <a:schemeClr val="tx2">
                    <a:lumMod val="75000"/>
                  </a:schemeClr>
                </a:solidFill>
                <a:latin typeface="Times New Roman" panose="02020603050405020304" pitchFamily="18" charset="0"/>
                <a:cs typeface="Times New Roman" panose="02020603050405020304" pitchFamily="18" charset="0"/>
              </a:rPr>
              <a:t>General Programs</a:t>
            </a:r>
          </a:p>
        </p:txBody>
      </p:sp>
    </p:spTree>
    <p:extLst>
      <p:ext uri="{BB962C8B-B14F-4D97-AF65-F5344CB8AC3E}">
        <p14:creationId xmlns:p14="http://schemas.microsoft.com/office/powerpoint/2010/main" val="351565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2743200" y="315323"/>
            <a:ext cx="5276992" cy="572700"/>
          </a:xfrm>
          <a:prstGeom prst="rect">
            <a:avLst/>
          </a:prstGeom>
        </p:spPr>
        <p:txBody>
          <a:bodyPr spcFirstLastPara="1" vert="horz" wrap="square" lIns="91425" tIns="91425" rIns="91425" bIns="91425" rtlCol="0" anchor="t" anchorCtr="0">
            <a:normAutofit fontScale="90000"/>
          </a:bodyPr>
          <a:lstStyle/>
          <a:p>
            <a:pPr algn="l"/>
            <a:r>
              <a:rPr lang="en" sz="3600" dirty="0">
                <a:latin typeface="Times New Roman" panose="02020603050405020304" pitchFamily="18" charset="0"/>
                <a:cs typeface="Times New Roman" panose="02020603050405020304" pitchFamily="18" charset="0"/>
              </a:rPr>
              <a:t>General Programs</a:t>
            </a:r>
            <a:br>
              <a:rPr lang="en" dirty="0">
                <a:latin typeface="Times New Roman" panose="02020603050405020304" pitchFamily="18" charset="0"/>
                <a:cs typeface="Times New Roman" panose="02020603050405020304" pitchFamily="18" charset="0"/>
              </a:rPr>
            </a:br>
            <a:endParaRPr sz="2000" dirty="0">
              <a:latin typeface="Times New Roman" panose="02020603050405020304" pitchFamily="18" charset="0"/>
              <a:cs typeface="Times New Roman" panose="02020603050405020304" pitchFamily="18" charset="0"/>
            </a:endParaRPr>
          </a:p>
        </p:txBody>
      </p:sp>
      <p:sp>
        <p:nvSpPr>
          <p:cNvPr id="125" name="Google Shape;125;p24"/>
          <p:cNvSpPr txBox="1">
            <a:spLocks noGrp="1"/>
          </p:cNvSpPr>
          <p:nvPr>
            <p:ph type="body" idx="1"/>
          </p:nvPr>
        </p:nvSpPr>
        <p:spPr>
          <a:xfrm>
            <a:off x="311700" y="1295400"/>
            <a:ext cx="7934400" cy="4130650"/>
          </a:xfrm>
          <a:prstGeom prst="rect">
            <a:avLst/>
          </a:prstGeom>
        </p:spPr>
        <p:txBody>
          <a:bodyPr spcFirstLastPara="1" vert="horz" wrap="square" lIns="91425" tIns="91425" rIns="91425" bIns="91425" rtlCol="0" anchor="t" anchorCtr="0">
            <a:normAutofit fontScale="25000" lnSpcReduction="20000"/>
          </a:bodyPr>
          <a:lstStyle/>
          <a:p>
            <a:pPr marL="0" indent="0">
              <a:buNone/>
            </a:pPr>
            <a:r>
              <a:rPr lang="en" sz="7200" dirty="0">
                <a:latin typeface="Times New Roman" panose="02020603050405020304" pitchFamily="18" charset="0"/>
                <a:cs typeface="Times New Roman" panose="02020603050405020304" pitchFamily="18" charset="0"/>
              </a:rPr>
              <a:t>Holidays are here…</a:t>
            </a:r>
          </a:p>
          <a:p>
            <a:pPr marL="0" indent="0">
              <a:buNone/>
            </a:pPr>
            <a:endParaRPr lang="en" sz="7200" dirty="0">
              <a:latin typeface="Times New Roman" panose="02020603050405020304" pitchFamily="18" charset="0"/>
              <a:cs typeface="Times New Roman" panose="02020603050405020304" pitchFamily="18" charset="0"/>
            </a:endParaRPr>
          </a:p>
          <a:p>
            <a:pPr marL="0" indent="0">
              <a:buNone/>
            </a:pPr>
            <a:r>
              <a:rPr lang="en" sz="8000" dirty="0">
                <a:latin typeface="Times New Roman" panose="02020603050405020304" pitchFamily="18" charset="0"/>
                <a:cs typeface="Times New Roman" panose="02020603050405020304" pitchFamily="18" charset="0"/>
              </a:rPr>
              <a:t>Late in November, halfway through our TCC year, the TCC High Holiday Season began with the Club decked in greens, sparkle and glitter, packed with tradition: our </a:t>
            </a:r>
            <a:r>
              <a:rPr lang="en" sz="8000" b="1" dirty="0">
                <a:latin typeface="Times New Roman" panose="02020603050405020304" pitchFamily="18" charset="0"/>
                <a:cs typeface="Times New Roman" panose="02020603050405020304" pitchFamily="18" charset="0"/>
              </a:rPr>
              <a:t>Tree Lighting</a:t>
            </a:r>
            <a:r>
              <a:rPr lang="en" sz="8000" dirty="0">
                <a:latin typeface="Times New Roman" panose="02020603050405020304" pitchFamily="18" charset="0"/>
                <a:cs typeface="Times New Roman" panose="02020603050405020304" pitchFamily="18" charset="0"/>
              </a:rPr>
              <a:t>, </a:t>
            </a:r>
            <a:r>
              <a:rPr lang="en" sz="8000" b="1" dirty="0">
                <a:latin typeface="Times New Roman" panose="02020603050405020304" pitchFamily="18" charset="0"/>
                <a:cs typeface="Times New Roman" panose="02020603050405020304" pitchFamily="18" charset="0"/>
              </a:rPr>
              <a:t>Holiday Tea </a:t>
            </a:r>
            <a:r>
              <a:rPr lang="en" sz="8000" dirty="0">
                <a:latin typeface="Times New Roman" panose="02020603050405020304" pitchFamily="18" charset="0"/>
                <a:cs typeface="Times New Roman" panose="02020603050405020304" pitchFamily="18" charset="0"/>
              </a:rPr>
              <a:t>weather disrupted, but still with memories of the past, the fun </a:t>
            </a:r>
            <a:r>
              <a:rPr lang="en" sz="8000" b="1" dirty="0">
                <a:latin typeface="Times New Roman" panose="02020603050405020304" pitchFamily="18" charset="0"/>
                <a:cs typeface="Times New Roman" panose="02020603050405020304" pitchFamily="18" charset="0"/>
              </a:rPr>
              <a:t>Holiday Program</a:t>
            </a:r>
            <a:r>
              <a:rPr lang="en" sz="8000" dirty="0">
                <a:latin typeface="Times New Roman" panose="02020603050405020304" pitchFamily="18" charset="0"/>
                <a:cs typeface="Times New Roman" panose="02020603050405020304" pitchFamily="18" charset="0"/>
              </a:rPr>
              <a:t>, our </a:t>
            </a:r>
            <a:r>
              <a:rPr lang="en" sz="8000" b="1" dirty="0">
                <a:latin typeface="Times New Roman" panose="02020603050405020304" pitchFamily="18" charset="0"/>
                <a:cs typeface="Times New Roman" panose="02020603050405020304" pitchFamily="18" charset="0"/>
              </a:rPr>
              <a:t>Holiday Buffet,</a:t>
            </a:r>
            <a:r>
              <a:rPr lang="en" sz="8000" dirty="0">
                <a:latin typeface="Times New Roman" panose="02020603050405020304" pitchFamily="18" charset="0"/>
                <a:cs typeface="Times New Roman" panose="02020603050405020304" pitchFamily="18" charset="0"/>
              </a:rPr>
              <a:t> and rounding our our seasonal celebrations, our shimmering </a:t>
            </a:r>
            <a:r>
              <a:rPr lang="en" sz="8000" b="1" dirty="0">
                <a:latin typeface="Times New Roman" panose="02020603050405020304" pitchFamily="18" charset="0"/>
                <a:cs typeface="Times New Roman" panose="02020603050405020304" pitchFamily="18" charset="0"/>
              </a:rPr>
              <a:t>Candlelight Dinner.</a:t>
            </a:r>
            <a:endParaRPr sz="8000" b="1" dirty="0">
              <a:latin typeface="Times New Roman" panose="02020603050405020304" pitchFamily="18" charset="0"/>
              <a:cs typeface="Times New Roman" panose="02020603050405020304" pitchFamily="18" charset="0"/>
            </a:endParaRPr>
          </a:p>
          <a:p>
            <a:pPr marL="0" indent="0">
              <a:spcBef>
                <a:spcPts val="1200"/>
              </a:spcBef>
              <a:buNone/>
            </a:pPr>
            <a:r>
              <a:rPr lang="en" sz="8000" b="1" dirty="0">
                <a:latin typeface="Times New Roman" panose="02020603050405020304" pitchFamily="18" charset="0"/>
                <a:cs typeface="Times New Roman" panose="02020603050405020304" pitchFamily="18" charset="0"/>
              </a:rPr>
              <a:t>Holiday Season Members &amp; Guests: </a:t>
            </a:r>
            <a:r>
              <a:rPr lang="en" sz="8000" dirty="0">
                <a:latin typeface="Times New Roman" panose="02020603050405020304" pitchFamily="18" charset="0"/>
                <a:cs typeface="Times New Roman" panose="02020603050405020304" pitchFamily="18" charset="0"/>
              </a:rPr>
              <a:t>420</a:t>
            </a:r>
            <a:endParaRPr sz="8000" dirty="0">
              <a:latin typeface="Times New Roman" panose="02020603050405020304" pitchFamily="18" charset="0"/>
              <a:cs typeface="Times New Roman" panose="02020603050405020304" pitchFamily="18" charset="0"/>
            </a:endParaRPr>
          </a:p>
          <a:p>
            <a:pPr marL="0" indent="0">
              <a:spcBef>
                <a:spcPts val="1200"/>
              </a:spcBef>
              <a:spcAft>
                <a:spcPts val="1200"/>
              </a:spcAft>
              <a:buNone/>
            </a:pPr>
            <a:r>
              <a:rPr lang="en" sz="8000" dirty="0">
                <a:latin typeface="Times New Roman" panose="02020603050405020304" pitchFamily="18" charset="0"/>
                <a:cs typeface="Times New Roman" panose="02020603050405020304" pitchFamily="18" charset="0"/>
              </a:rPr>
              <a:t>Our great thanks to: Barb Burwick, Martha Rasmussen, Isabelle Posner, Kathy Schwinger, Diane Sippel, Kate Arundall</a:t>
            </a:r>
          </a:p>
          <a:p>
            <a:pPr marL="0" indent="0">
              <a:buNone/>
            </a:pPr>
            <a:r>
              <a:rPr lang="en-US" sz="8000" b="1" dirty="0">
                <a:solidFill>
                  <a:schemeClr val="dk1"/>
                </a:solidFill>
                <a:latin typeface="Times New Roman" panose="02020603050405020304" pitchFamily="18" charset="0"/>
                <a:cs typeface="Times New Roman" panose="02020603050405020304" pitchFamily="18" charset="0"/>
              </a:rPr>
              <a:t>Winter's End…</a:t>
            </a:r>
          </a:p>
          <a:p>
            <a:pPr marL="0" indent="0">
              <a:spcBef>
                <a:spcPts val="1200"/>
              </a:spcBef>
              <a:buNone/>
            </a:pPr>
            <a:r>
              <a:rPr lang="en-US" sz="8000" dirty="0">
                <a:solidFill>
                  <a:schemeClr val="dk1"/>
                </a:solidFill>
                <a:latin typeface="Times New Roman" panose="02020603050405020304" pitchFamily="18" charset="0"/>
                <a:cs typeface="Times New Roman" panose="02020603050405020304" pitchFamily="18" charset="0"/>
              </a:rPr>
              <a:t>February and March brought out our TCC Red &amp; Greens in our </a:t>
            </a:r>
            <a:r>
              <a:rPr lang="en-US" sz="8000" b="1" dirty="0">
                <a:solidFill>
                  <a:schemeClr val="dk1"/>
                </a:solidFill>
                <a:latin typeface="Times New Roman" panose="02020603050405020304" pitchFamily="18" charset="0"/>
                <a:cs typeface="Times New Roman" panose="02020603050405020304" pitchFamily="18" charset="0"/>
              </a:rPr>
              <a:t>Valentines Day Dinner</a:t>
            </a:r>
            <a:r>
              <a:rPr lang="en-US" sz="8000" dirty="0">
                <a:solidFill>
                  <a:schemeClr val="dk1"/>
                </a:solidFill>
                <a:latin typeface="Times New Roman" panose="02020603050405020304" pitchFamily="18" charset="0"/>
                <a:cs typeface="Times New Roman" panose="02020603050405020304" pitchFamily="18" charset="0"/>
              </a:rPr>
              <a:t> and </a:t>
            </a:r>
            <a:r>
              <a:rPr lang="en-US" sz="8000" b="1" dirty="0">
                <a:solidFill>
                  <a:schemeClr val="dk1"/>
                </a:solidFill>
                <a:latin typeface="Times New Roman" panose="02020603050405020304" pitchFamily="18" charset="0"/>
                <a:cs typeface="Times New Roman" panose="02020603050405020304" pitchFamily="18" charset="0"/>
              </a:rPr>
              <a:t>Saint </a:t>
            </a:r>
            <a:r>
              <a:rPr lang="en-US" sz="8000" b="1" dirty="0" err="1">
                <a:solidFill>
                  <a:schemeClr val="dk1"/>
                </a:solidFill>
                <a:latin typeface="Times New Roman" panose="02020603050405020304" pitchFamily="18" charset="0"/>
                <a:cs typeface="Times New Roman" panose="02020603050405020304" pitchFamily="18" charset="0"/>
              </a:rPr>
              <a:t>Patricks</a:t>
            </a:r>
            <a:r>
              <a:rPr lang="en-US" sz="8000" b="1" dirty="0">
                <a:solidFill>
                  <a:schemeClr val="dk1"/>
                </a:solidFill>
                <a:latin typeface="Times New Roman" panose="02020603050405020304" pitchFamily="18" charset="0"/>
                <a:cs typeface="Times New Roman" panose="02020603050405020304" pitchFamily="18" charset="0"/>
              </a:rPr>
              <a:t> Day Brunch</a:t>
            </a:r>
            <a:r>
              <a:rPr lang="en-US" sz="8000" dirty="0">
                <a:solidFill>
                  <a:schemeClr val="dk1"/>
                </a:solidFill>
                <a:latin typeface="Times New Roman" panose="02020603050405020304" pitchFamily="18" charset="0"/>
                <a:cs typeface="Times New Roman" panose="02020603050405020304" pitchFamily="18" charset="0"/>
              </a:rPr>
              <a:t>.</a:t>
            </a:r>
          </a:p>
          <a:p>
            <a:pPr marL="0" indent="0">
              <a:spcBef>
                <a:spcPts val="1200"/>
              </a:spcBef>
              <a:buNone/>
            </a:pPr>
            <a:r>
              <a:rPr lang="en-US" sz="8000" b="1" dirty="0">
                <a:solidFill>
                  <a:schemeClr val="dk1"/>
                </a:solidFill>
                <a:latin typeface="Times New Roman" panose="02020603050405020304" pitchFamily="18" charset="0"/>
                <a:cs typeface="Times New Roman" panose="02020603050405020304" pitchFamily="18" charset="0"/>
              </a:rPr>
              <a:t>Hearts &amp; Shamrocks Season Members &amp; Guests:</a:t>
            </a:r>
            <a:r>
              <a:rPr lang="en-US" sz="8000" dirty="0">
                <a:solidFill>
                  <a:schemeClr val="dk1"/>
                </a:solidFill>
                <a:latin typeface="Times New Roman" panose="02020603050405020304" pitchFamily="18" charset="0"/>
                <a:cs typeface="Times New Roman" panose="02020603050405020304" pitchFamily="18" charset="0"/>
              </a:rPr>
              <a:t> 221</a:t>
            </a:r>
          </a:p>
          <a:p>
            <a:pPr marL="0" indent="0">
              <a:spcBef>
                <a:spcPts val="1200"/>
              </a:spcBef>
              <a:spcAft>
                <a:spcPts val="1200"/>
              </a:spcAft>
              <a:buNone/>
            </a:pPr>
            <a:r>
              <a:rPr lang="en-US" sz="8000" dirty="0">
                <a:solidFill>
                  <a:schemeClr val="dk1"/>
                </a:solidFill>
                <a:latin typeface="Times New Roman" panose="02020603050405020304" pitchFamily="18" charset="0"/>
                <a:cs typeface="Times New Roman" panose="02020603050405020304" pitchFamily="18" charset="0"/>
              </a:rPr>
              <a:t>Our thanks to: Emily Schaefer, Norine Dunnigan &amp; Barb Bielecki</a:t>
            </a:r>
          </a:p>
          <a:p>
            <a:pPr marL="0" indent="0">
              <a:spcBef>
                <a:spcPts val="1200"/>
              </a:spcBef>
              <a:spcAft>
                <a:spcPts val="1200"/>
              </a:spcAft>
              <a:buNone/>
            </a:pPr>
            <a:endParaRPr lang="en" sz="8000" dirty="0">
              <a:latin typeface="Times New Roman" panose="02020603050405020304" pitchFamily="18" charset="0"/>
              <a:cs typeface="Times New Roman" panose="02020603050405020304" pitchFamily="18" charset="0"/>
            </a:endParaRPr>
          </a:p>
          <a:p>
            <a:pPr marL="0" indent="0">
              <a:spcBef>
                <a:spcPts val="1200"/>
              </a:spcBef>
              <a:spcAft>
                <a:spcPts val="1200"/>
              </a:spcAft>
              <a:buNone/>
            </a:pPr>
            <a:endParaRPr dirty="0"/>
          </a:p>
        </p:txBody>
      </p:sp>
      <p:pic>
        <p:nvPicPr>
          <p:cNvPr id="2" name="Picture 1">
            <a:extLst>
              <a:ext uri="{FF2B5EF4-FFF2-40B4-BE49-F238E27FC236}">
                <a16:creationId xmlns:a16="http://schemas.microsoft.com/office/drawing/2014/main" id="{5C4A8A0A-D3B3-032E-01F3-D03AB0AD48D0}"/>
              </a:ext>
            </a:extLst>
          </p:cNvPr>
          <p:cNvPicPr>
            <a:picLocks noChangeAspect="1"/>
          </p:cNvPicPr>
          <p:nvPr/>
        </p:nvPicPr>
        <p:blipFill>
          <a:blip r:embed="rId3">
            <a:alphaModFix/>
            <a:lum bright="-38000" contrast="45000"/>
          </a:blip>
          <a:srcRect/>
          <a:stretch/>
        </p:blipFill>
        <p:spPr>
          <a:xfrm>
            <a:off x="152400" y="-11723"/>
            <a:ext cx="2286000" cy="1752600"/>
          </a:xfrm>
          <a:prstGeom prst="rect">
            <a:avLst/>
          </a:prstGeom>
        </p:spPr>
      </p:pic>
    </p:spTree>
    <p:extLst>
      <p:ext uri="{BB962C8B-B14F-4D97-AF65-F5344CB8AC3E}">
        <p14:creationId xmlns:p14="http://schemas.microsoft.com/office/powerpoint/2010/main" val="298227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title="IMG_1841.jpeg"/>
          <p:cNvPicPr preferRelativeResize="0"/>
          <p:nvPr/>
        </p:nvPicPr>
        <p:blipFill>
          <a:blip r:embed="rId3">
            <a:alphaModFix/>
          </a:blip>
          <a:stretch>
            <a:fillRect/>
          </a:stretch>
        </p:blipFill>
        <p:spPr>
          <a:xfrm>
            <a:off x="819723" y="1467564"/>
            <a:ext cx="2942173" cy="3922877"/>
          </a:xfrm>
          <a:prstGeom prst="rect">
            <a:avLst/>
          </a:prstGeom>
          <a:noFill/>
          <a:ln>
            <a:noFill/>
          </a:ln>
          <a:effectLst>
            <a:outerShdw blurRad="57150" dist="19050" dir="5400000" algn="bl" rotWithShape="0">
              <a:srgbClr val="000000">
                <a:alpha val="50000"/>
              </a:srgbClr>
            </a:outerShdw>
          </a:effectLst>
        </p:spPr>
      </p:pic>
      <p:pic>
        <p:nvPicPr>
          <p:cNvPr id="159" name="Google Shape;159;p29" title="IMG_1839.jpeg"/>
          <p:cNvPicPr preferRelativeResize="0"/>
          <p:nvPr/>
        </p:nvPicPr>
        <p:blipFill>
          <a:blip r:embed="rId4">
            <a:alphaModFix/>
          </a:blip>
          <a:stretch>
            <a:fillRect/>
          </a:stretch>
        </p:blipFill>
        <p:spPr>
          <a:xfrm>
            <a:off x="4378151" y="1097975"/>
            <a:ext cx="3498827" cy="4662052"/>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923937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7"/>
          <p:cNvSpPr txBox="1">
            <a:spLocks noGrp="1"/>
          </p:cNvSpPr>
          <p:nvPr>
            <p:ph type="body" idx="1"/>
          </p:nvPr>
        </p:nvSpPr>
        <p:spPr>
          <a:xfrm>
            <a:off x="381000" y="1281495"/>
            <a:ext cx="7787400" cy="3169278"/>
          </a:xfrm>
          <a:prstGeom prst="rect">
            <a:avLst/>
          </a:prstGeom>
        </p:spPr>
        <p:txBody>
          <a:bodyPr spcFirstLastPara="1" vert="horz" wrap="square" lIns="91425" tIns="91425" rIns="91425" bIns="91425" rtlCol="0" anchor="t" anchorCtr="0">
            <a:normAutofit fontScale="25000" lnSpcReduction="20000"/>
          </a:bodyPr>
          <a:lstStyle/>
          <a:p>
            <a:pPr marL="0" indent="0">
              <a:buNone/>
            </a:pPr>
            <a:r>
              <a:rPr lang="en-US" sz="1800" b="1" dirty="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p>
            <a:pPr marL="0" indent="0">
              <a:spcBef>
                <a:spcPts val="1200"/>
              </a:spcBef>
              <a:buNone/>
            </a:pPr>
            <a:r>
              <a:rPr lang="en" sz="8000" dirty="0">
                <a:latin typeface="Times New Roman" panose="02020603050405020304" pitchFamily="18" charset="0"/>
                <a:cs typeface="Times New Roman" panose="02020603050405020304" pitchFamily="18" charset="0"/>
              </a:rPr>
              <a:t>S</a:t>
            </a:r>
            <a:r>
              <a:rPr lang="en-US" sz="8000" dirty="0" err="1">
                <a:latin typeface="Times New Roman" panose="02020603050405020304" pitchFamily="18" charset="0"/>
                <a:cs typeface="Times New Roman" panose="02020603050405020304" pitchFamily="18" charset="0"/>
              </a:rPr>
              <a:t>pring</a:t>
            </a:r>
            <a:r>
              <a:rPr lang="en-US" sz="8000" dirty="0">
                <a:latin typeface="Times New Roman" panose="02020603050405020304" pitchFamily="18" charset="0"/>
                <a:cs typeface="Times New Roman" panose="02020603050405020304" pitchFamily="18" charset="0"/>
              </a:rPr>
              <a:t> has Sprung: </a:t>
            </a:r>
            <a:r>
              <a:rPr lang="en-US" sz="8000" b="1" dirty="0">
                <a:latin typeface="Times New Roman" panose="02020603050405020304" pitchFamily="18" charset="0"/>
                <a:cs typeface="Times New Roman" panose="02020603050405020304" pitchFamily="18" charset="0"/>
              </a:rPr>
              <a:t>Lavender &amp; Lace Luncheon</a:t>
            </a:r>
            <a:r>
              <a:rPr lang="en-US" sz="8000" dirty="0">
                <a:latin typeface="Times New Roman" panose="02020603050405020304" pitchFamily="18" charset="0"/>
                <a:cs typeface="Times New Roman" panose="02020603050405020304" pitchFamily="18" charset="0"/>
              </a:rPr>
              <a:t>, </a:t>
            </a:r>
            <a:r>
              <a:rPr lang="en-US" sz="8000" b="1" dirty="0">
                <a:latin typeface="Times New Roman" panose="02020603050405020304" pitchFamily="18" charset="0"/>
                <a:cs typeface="Times New Roman" panose="02020603050405020304" pitchFamily="18" charset="0"/>
              </a:rPr>
              <a:t>Red Carpet Fashion Show</a:t>
            </a:r>
            <a:r>
              <a:rPr lang="en-US" sz="8000" dirty="0">
                <a:latin typeface="Times New Roman" panose="02020603050405020304" pitchFamily="18" charset="0"/>
                <a:cs typeface="Times New Roman" panose="02020603050405020304" pitchFamily="18" charset="0"/>
              </a:rPr>
              <a:t>, </a:t>
            </a:r>
            <a:r>
              <a:rPr lang="en-US" sz="8000" b="1" dirty="0">
                <a:latin typeface="Times New Roman" panose="02020603050405020304" pitchFamily="18" charset="0"/>
                <a:cs typeface="Times New Roman" panose="02020603050405020304" pitchFamily="18" charset="0"/>
              </a:rPr>
              <a:t>Palm Sunday Brunch</a:t>
            </a:r>
            <a:r>
              <a:rPr lang="en-US" sz="8000" dirty="0">
                <a:latin typeface="Times New Roman" panose="02020603050405020304" pitchFamily="18" charset="0"/>
                <a:cs typeface="Times New Roman" panose="02020603050405020304" pitchFamily="18" charset="0"/>
              </a:rPr>
              <a:t> and the grand finale, the </a:t>
            </a:r>
            <a:r>
              <a:rPr lang="en-US" sz="8000" b="1" dirty="0">
                <a:latin typeface="Times New Roman" panose="02020603050405020304" pitchFamily="18" charset="0"/>
                <a:cs typeface="Times New Roman" panose="02020603050405020304" pitchFamily="18" charset="0"/>
              </a:rPr>
              <a:t>President’s Ball</a:t>
            </a:r>
          </a:p>
          <a:p>
            <a:pPr marL="0" indent="0">
              <a:spcBef>
                <a:spcPts val="1200"/>
              </a:spcBef>
              <a:buNone/>
            </a:pPr>
            <a:r>
              <a:rPr lang="en" sz="8000" b="1" dirty="0">
                <a:latin typeface="Times New Roman" panose="02020603050405020304" pitchFamily="18" charset="0"/>
                <a:cs typeface="Times New Roman" panose="02020603050405020304" pitchFamily="18" charset="0"/>
              </a:rPr>
              <a:t>Spring Season Members &amp; Guests:</a:t>
            </a:r>
            <a:r>
              <a:rPr lang="en" sz="8000" dirty="0">
                <a:latin typeface="Times New Roman" panose="02020603050405020304" pitchFamily="18" charset="0"/>
                <a:cs typeface="Times New Roman" panose="02020603050405020304" pitchFamily="18" charset="0"/>
              </a:rPr>
              <a:t> 336</a:t>
            </a:r>
            <a:endParaRPr sz="8000" dirty="0">
              <a:latin typeface="Times New Roman" panose="02020603050405020304" pitchFamily="18" charset="0"/>
              <a:cs typeface="Times New Roman" panose="02020603050405020304" pitchFamily="18" charset="0"/>
            </a:endParaRPr>
          </a:p>
          <a:p>
            <a:pPr marL="0" indent="0">
              <a:spcBef>
                <a:spcPts val="1200"/>
              </a:spcBef>
              <a:buNone/>
            </a:pPr>
            <a:r>
              <a:rPr lang="en" sz="8000" dirty="0">
                <a:latin typeface="Times New Roman" panose="02020603050405020304" pitchFamily="18" charset="0"/>
                <a:cs typeface="Times New Roman" panose="02020603050405020304" pitchFamily="18" charset="0"/>
              </a:rPr>
              <a:t>Our great thanks to: Barb Burwick, Liz Krawczyk, Diane Slawinowski &amp; Megan Forness, Lynn &amp; Jean Morrison, Dianne Sippel &amp; Kate Arundell.</a:t>
            </a:r>
          </a:p>
          <a:p>
            <a:pPr marL="0" indent="0">
              <a:buClr>
                <a:schemeClr val="dk1"/>
              </a:buClr>
              <a:buSzPts val="1100"/>
              <a:buNone/>
            </a:pPr>
            <a:endParaRPr lang="en-US" sz="8000" b="1" dirty="0">
              <a:solidFill>
                <a:schemeClr val="dk1"/>
              </a:solidFill>
              <a:latin typeface="Times New Roman" panose="02020603050405020304" pitchFamily="18" charset="0"/>
              <a:cs typeface="Times New Roman" panose="02020603050405020304" pitchFamily="18" charset="0"/>
            </a:endParaRPr>
          </a:p>
          <a:p>
            <a:pPr marL="0" indent="0">
              <a:buClr>
                <a:schemeClr val="dk1"/>
              </a:buClr>
              <a:buSzPts val="1100"/>
              <a:buNone/>
            </a:pPr>
            <a:r>
              <a:rPr lang="en-US" sz="8000" b="1" dirty="0">
                <a:solidFill>
                  <a:schemeClr val="dk1"/>
                </a:solidFill>
                <a:latin typeface="Times New Roman" panose="02020603050405020304" pitchFamily="18" charset="0"/>
                <a:cs typeface="Times New Roman" panose="02020603050405020304" pitchFamily="18" charset="0"/>
              </a:rPr>
              <a:t>In Closing….</a:t>
            </a:r>
          </a:p>
          <a:p>
            <a:pPr marL="0" indent="0">
              <a:buClr>
                <a:schemeClr val="dk1"/>
              </a:buClr>
              <a:buSzPts val="1100"/>
              <a:buNone/>
            </a:pPr>
            <a:endParaRPr lang="en-US" sz="8000" b="1" dirty="0">
              <a:solidFill>
                <a:schemeClr val="dk1"/>
              </a:solidFill>
              <a:latin typeface="Times New Roman" panose="02020603050405020304" pitchFamily="18" charset="0"/>
              <a:cs typeface="Times New Roman" panose="02020603050405020304" pitchFamily="18" charset="0"/>
            </a:endParaRPr>
          </a:p>
          <a:p>
            <a:pPr marL="0" indent="0">
              <a:buClr>
                <a:schemeClr val="dk1"/>
              </a:buClr>
              <a:buSzPts val="1100"/>
              <a:buNone/>
            </a:pPr>
            <a:r>
              <a:rPr lang="en-US" sz="8000" dirty="0">
                <a:solidFill>
                  <a:schemeClr val="dk1"/>
                </a:solidFill>
                <a:latin typeface="Times New Roman" panose="02020603050405020304" pitchFamily="18" charset="0"/>
                <a:cs typeface="Times New Roman" panose="02020603050405020304" pitchFamily="18" charset="0"/>
              </a:rPr>
              <a:t>It was a year full of learning, adventures, celebrations, and new and enduring friendships.</a:t>
            </a:r>
          </a:p>
          <a:p>
            <a:pPr marL="0" indent="0">
              <a:buClr>
                <a:schemeClr val="dk1"/>
              </a:buClr>
              <a:buSzPts val="1100"/>
              <a:buNone/>
            </a:pPr>
            <a:endParaRPr lang="en-US" sz="8000" dirty="0">
              <a:solidFill>
                <a:schemeClr val="dk1"/>
              </a:solidFill>
              <a:latin typeface="Times New Roman" panose="02020603050405020304" pitchFamily="18" charset="0"/>
              <a:cs typeface="Times New Roman" panose="02020603050405020304" pitchFamily="18" charset="0"/>
            </a:endParaRPr>
          </a:p>
          <a:p>
            <a:pPr marL="0" indent="0">
              <a:buClr>
                <a:schemeClr val="dk1"/>
              </a:buClr>
              <a:buSzPts val="1100"/>
              <a:buNone/>
            </a:pPr>
            <a:r>
              <a:rPr lang="en-US" sz="8000" dirty="0">
                <a:solidFill>
                  <a:schemeClr val="dk1"/>
                </a:solidFill>
                <a:latin typeface="Times New Roman" panose="02020603050405020304" pitchFamily="18" charset="0"/>
                <a:cs typeface="Times New Roman" panose="02020603050405020304" pitchFamily="18" charset="0"/>
              </a:rPr>
              <a:t>My deepest appreciation for our Board of Directors, our amazing staff lead by Erin Sullivan and our Dining team led by Mary Jo Crowe, our Chef Danielle Carriere, our Club Traffic Controller, Briana Patterson, Ryan America, our many trades expert, and to all of our Chairs, Co-Chairs and you, our members for your many contributions and above all for your presence here on Wednesdays, for our many special events and gatherings, always at the heart of all that we do…</a:t>
            </a:r>
          </a:p>
          <a:p>
            <a:pPr marL="0" indent="0">
              <a:spcBef>
                <a:spcPts val="1200"/>
              </a:spcBef>
              <a:spcAft>
                <a:spcPts val="1200"/>
              </a:spcAft>
              <a:buNone/>
            </a:pPr>
            <a:endParaRPr lang="en-US" sz="8000" dirty="0">
              <a:latin typeface="Times New Roman" panose="02020603050405020304" pitchFamily="18" charset="0"/>
              <a:cs typeface="Times New Roman" panose="02020603050405020304" pitchFamily="18" charset="0"/>
            </a:endParaRPr>
          </a:p>
          <a:p>
            <a:pPr marL="0" indent="0">
              <a:spcBef>
                <a:spcPts val="1200"/>
              </a:spcBef>
              <a:spcAft>
                <a:spcPts val="1200"/>
              </a:spcAft>
              <a:buNone/>
            </a:pPr>
            <a:endParaRPr dirty="0"/>
          </a:p>
        </p:txBody>
      </p:sp>
      <p:pic>
        <p:nvPicPr>
          <p:cNvPr id="2" name="Picture 1">
            <a:extLst>
              <a:ext uri="{FF2B5EF4-FFF2-40B4-BE49-F238E27FC236}">
                <a16:creationId xmlns:a16="http://schemas.microsoft.com/office/drawing/2014/main" id="{247DDE51-01F5-B454-ED53-1BCE05CF847D}"/>
              </a:ext>
            </a:extLst>
          </p:cNvPr>
          <p:cNvPicPr>
            <a:picLocks noChangeAspect="1"/>
          </p:cNvPicPr>
          <p:nvPr/>
        </p:nvPicPr>
        <p:blipFill>
          <a:blip r:embed="rId3">
            <a:alphaModFix/>
            <a:lum bright="-38000" contrast="45000"/>
          </a:blip>
          <a:srcRect/>
          <a:stretch/>
        </p:blipFill>
        <p:spPr>
          <a:xfrm>
            <a:off x="152400" y="0"/>
            <a:ext cx="2286000" cy="1752600"/>
          </a:xfrm>
          <a:prstGeom prst="rect">
            <a:avLst/>
          </a:prstGeom>
        </p:spPr>
      </p:pic>
      <p:sp>
        <p:nvSpPr>
          <p:cNvPr id="3" name="TextBox 2">
            <a:extLst>
              <a:ext uri="{FF2B5EF4-FFF2-40B4-BE49-F238E27FC236}">
                <a16:creationId xmlns:a16="http://schemas.microsoft.com/office/drawing/2014/main" id="{828D2AA6-59FE-1093-3F76-6356B203C317}"/>
              </a:ext>
            </a:extLst>
          </p:cNvPr>
          <p:cNvSpPr txBox="1"/>
          <p:nvPr/>
        </p:nvSpPr>
        <p:spPr>
          <a:xfrm>
            <a:off x="2971800" y="530414"/>
            <a:ext cx="3429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General Programs</a:t>
            </a:r>
          </a:p>
        </p:txBody>
      </p:sp>
    </p:spTree>
    <p:extLst>
      <p:ext uri="{BB962C8B-B14F-4D97-AF65-F5344CB8AC3E}">
        <p14:creationId xmlns:p14="http://schemas.microsoft.com/office/powerpoint/2010/main" val="249882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title="IMG_1852.jpeg"/>
          <p:cNvPicPr preferRelativeResize="0"/>
          <p:nvPr/>
        </p:nvPicPr>
        <p:blipFill>
          <a:blip r:embed="rId3">
            <a:alphaModFix/>
          </a:blip>
          <a:stretch>
            <a:fillRect/>
          </a:stretch>
        </p:blipFill>
        <p:spPr>
          <a:xfrm>
            <a:off x="1398025" y="1048526"/>
            <a:ext cx="6347950" cy="476095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611677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DAD8DB-3A57-F76C-A3CF-24E40C89AE2E}"/>
              </a:ext>
            </a:extLst>
          </p:cNvPr>
          <p:cNvSpPr txBox="1"/>
          <p:nvPr/>
        </p:nvSpPr>
        <p:spPr>
          <a:xfrm>
            <a:off x="3276600" y="1725662"/>
            <a:ext cx="5257800" cy="2308324"/>
          </a:xfrm>
          <a:prstGeom prst="rect">
            <a:avLst/>
          </a:prstGeom>
          <a:solidFill>
            <a:schemeClr val="accent5">
              <a:lumMod val="20000"/>
              <a:lumOff val="80000"/>
            </a:schemeClr>
          </a:solidFill>
          <a:ln w="19050">
            <a:solidFill>
              <a:schemeClr val="tx2">
                <a:lumMod val="75000"/>
              </a:schemeClr>
            </a:solidFill>
          </a:ln>
        </p:spPr>
        <p:txBody>
          <a:bodyPr wrap="square" rtlCol="0">
            <a:spAutoFit/>
          </a:bodyPr>
          <a:lstStyle/>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Endowment Memorial</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Fund Committee</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Annual Meeting</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Report</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April 30, 2025</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Lee Grunert, Chair</a:t>
            </a:r>
          </a:p>
        </p:txBody>
      </p:sp>
      <p:pic>
        <p:nvPicPr>
          <p:cNvPr id="3" name="Picture 2">
            <a:extLst>
              <a:ext uri="{FF2B5EF4-FFF2-40B4-BE49-F238E27FC236}">
                <a16:creationId xmlns:a16="http://schemas.microsoft.com/office/drawing/2014/main" id="{77FCC732-4D8E-E1A5-5F50-8F4A5DD8128C}"/>
              </a:ext>
            </a:extLst>
          </p:cNvPr>
          <p:cNvPicPr>
            <a:picLocks noChangeAspect="1"/>
          </p:cNvPicPr>
          <p:nvPr/>
        </p:nvPicPr>
        <p:blipFill>
          <a:blip r:embed="rId2">
            <a:alphaModFix/>
            <a:lum bright="-38000" contrast="45000"/>
          </a:blip>
          <a:srcRect/>
          <a:stretch/>
        </p:blipFill>
        <p:spPr>
          <a:xfrm>
            <a:off x="375682" y="1725662"/>
            <a:ext cx="3334930" cy="2556778"/>
          </a:xfrm>
          <a:prstGeom prst="rect">
            <a:avLst/>
          </a:prstGeom>
        </p:spPr>
      </p:pic>
    </p:spTree>
    <p:extLst>
      <p:ext uri="{BB962C8B-B14F-4D97-AF65-F5344CB8AC3E}">
        <p14:creationId xmlns:p14="http://schemas.microsoft.com/office/powerpoint/2010/main" val="4234866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1629811" y="2206495"/>
            <a:ext cx="75882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2"/>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3">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4">
            <a:alphaModFix amt="47000"/>
          </a:blip>
          <a:stretch>
            <a:fillRect/>
          </a:stretch>
        </p:blipFill>
        <p:spPr>
          <a:xfrm>
            <a:off x="-11370" y="4824475"/>
            <a:ext cx="2635301" cy="1176275"/>
          </a:xfrm>
          <a:prstGeom prst="rect">
            <a:avLst/>
          </a:prstGeom>
        </p:spPr>
      </p:pic>
      <p:sp>
        <p:nvSpPr>
          <p:cNvPr id="6" name="Title 5">
            <a:extLst>
              <a:ext uri="{FF2B5EF4-FFF2-40B4-BE49-F238E27FC236}">
                <a16:creationId xmlns:a16="http://schemas.microsoft.com/office/drawing/2014/main" id="{5C61E41C-D068-4CF3-D28C-F3D56C281998}"/>
              </a:ext>
            </a:extLst>
          </p:cNvPr>
          <p:cNvSpPr>
            <a:spLocks noGrp="1"/>
          </p:cNvSpPr>
          <p:nvPr>
            <p:ph type="title"/>
          </p:nvPr>
        </p:nvSpPr>
        <p:spPr>
          <a:xfrm>
            <a:off x="1544953" y="432696"/>
            <a:ext cx="6599789" cy="994267"/>
          </a:xfrm>
        </p:spPr>
        <p:txBody>
          <a:bodyPr>
            <a:normAutofit fontScale="90000"/>
          </a:bodyPr>
          <a:lstStyle/>
          <a:p>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Endowment Memorial Fund</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Committee</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Lee Grunert, Chair</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00E5E8D-3DC3-6AA2-0361-49E523B1B8CC}"/>
              </a:ext>
            </a:extLst>
          </p:cNvPr>
          <p:cNvSpPr txBox="1"/>
          <p:nvPr/>
        </p:nvSpPr>
        <p:spPr>
          <a:xfrm>
            <a:off x="638958" y="2219518"/>
            <a:ext cx="7259567" cy="4106252"/>
          </a:xfrm>
          <a:prstGeom prst="rect">
            <a:avLst/>
          </a:prstGeom>
          <a:noFill/>
        </p:spPr>
        <p:txBody>
          <a:bodyPr wrap="square" rtlCol="0">
            <a:spAutoFit/>
          </a:bodyPr>
          <a:lstStyle/>
          <a:p>
            <a:pPr marL="9525" marR="3810">
              <a:lnSpc>
                <a:spcPts val="1950"/>
              </a:lnSpc>
              <a:spcBef>
                <a:spcPts val="450"/>
              </a:spcBef>
              <a:buClr>
                <a:srgbClr val="1F497D"/>
              </a:buClr>
              <a:buSzPct val="100000"/>
              <a:defRPr sz="2400"/>
            </a:pPr>
            <a:r>
              <a:rPr lang="en-US" sz="2100" dirty="0"/>
              <a:t>*The EMFC was established in 1975 to build assets for the future sustainability of the Club and started with a modest initial investment.  It has grown to more than $700,000.   </a:t>
            </a:r>
            <a:br>
              <a:rPr lang="en-US" sz="2100" dirty="0"/>
            </a:br>
            <a:endParaRPr lang="en-US" sz="2100" dirty="0"/>
          </a:p>
          <a:p>
            <a:pPr marL="9525" marR="3810">
              <a:lnSpc>
                <a:spcPts val="1950"/>
              </a:lnSpc>
              <a:spcBef>
                <a:spcPts val="450"/>
              </a:spcBef>
              <a:buClr>
                <a:srgbClr val="1F497D"/>
              </a:buClr>
              <a:buSzPct val="100000"/>
              <a:defRPr sz="2400"/>
            </a:pPr>
            <a:r>
              <a:rPr lang="en-US" sz="2100" dirty="0"/>
              <a:t>*Given that new funds typically come from bequests and memorials, we are most appreciative of the members who have generously contributed $6100 this year to the Endowment Memorial Fund.  This enables the EMF to increase the support to the TCC.  We have simplified the process to make contributions</a:t>
            </a:r>
          </a:p>
          <a:p>
            <a:pPr marL="9525" marR="3810">
              <a:lnSpc>
                <a:spcPts val="1950"/>
              </a:lnSpc>
              <a:spcBef>
                <a:spcPts val="450"/>
              </a:spcBef>
              <a:buClr>
                <a:srgbClr val="1F497D"/>
              </a:buClr>
              <a:buSzPct val="100000"/>
              <a:defRPr sz="2400"/>
            </a:pPr>
            <a:r>
              <a:rPr lang="en-US" sz="2100" dirty="0"/>
              <a:t>that will be clarified in the revised Policies &amp; Procedures.</a:t>
            </a:r>
            <a:br>
              <a:rPr lang="en-US" sz="2100" dirty="0"/>
            </a:br>
            <a:endParaRPr lang="en-US" sz="2100" dirty="0"/>
          </a:p>
          <a:p>
            <a:pPr marL="9525" marR="3810">
              <a:lnSpc>
                <a:spcPts val="1950"/>
              </a:lnSpc>
              <a:spcBef>
                <a:spcPts val="450"/>
              </a:spcBef>
              <a:buClr>
                <a:srgbClr val="1F497D"/>
              </a:buClr>
              <a:buSzPct val="100000"/>
              <a:defRPr sz="2400"/>
            </a:pPr>
            <a:r>
              <a:rPr lang="en-US" sz="2100" dirty="0"/>
              <a:t>*Our portfolio is value-oriented with a high degree of dividend income.  The principal is left intact;  however, approximately half the yearly income is transferred to the Club’s operating budget.</a:t>
            </a:r>
          </a:p>
          <a:p>
            <a:endParaRPr lang="en-US" sz="1500" dirty="0"/>
          </a:p>
        </p:txBody>
      </p:sp>
    </p:spTree>
    <p:extLst>
      <p:ext uri="{BB962C8B-B14F-4D97-AF65-F5344CB8AC3E}">
        <p14:creationId xmlns:p14="http://schemas.microsoft.com/office/powerpoint/2010/main" val="3613842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1629811" y="2206495"/>
            <a:ext cx="75882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2"/>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3">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4">
            <a:alphaModFix amt="47000"/>
          </a:blip>
          <a:stretch>
            <a:fillRect/>
          </a:stretch>
        </p:blipFill>
        <p:spPr>
          <a:xfrm>
            <a:off x="2548760" y="4682870"/>
            <a:ext cx="2952549" cy="1317880"/>
          </a:xfrm>
          <a:prstGeom prst="rect">
            <a:avLst/>
          </a:prstGeom>
        </p:spPr>
      </p:pic>
      <p:sp>
        <p:nvSpPr>
          <p:cNvPr id="6" name="Title 5">
            <a:extLst>
              <a:ext uri="{FF2B5EF4-FFF2-40B4-BE49-F238E27FC236}">
                <a16:creationId xmlns:a16="http://schemas.microsoft.com/office/drawing/2014/main" id="{5C61E41C-D068-4CF3-D28C-F3D56C281998}"/>
              </a:ext>
            </a:extLst>
          </p:cNvPr>
          <p:cNvSpPr>
            <a:spLocks noGrp="1"/>
          </p:cNvSpPr>
          <p:nvPr>
            <p:ph type="title"/>
          </p:nvPr>
        </p:nvSpPr>
        <p:spPr>
          <a:xfrm>
            <a:off x="1629811" y="857251"/>
            <a:ext cx="7349090" cy="1127255"/>
          </a:xfrm>
        </p:spPr>
        <p:txBody>
          <a:bodyPr>
            <a:normAutofit/>
          </a:bodyPr>
          <a:lstStyle/>
          <a:p>
            <a:r>
              <a:rPr lang="en-US" sz="3600" dirty="0">
                <a:latin typeface="Calibri Light" panose="020F0502020204030204" pitchFamily="34" charset="0"/>
                <a:cs typeface="Calibri Light" panose="020F0502020204030204" pitchFamily="34" charset="0"/>
              </a:rPr>
              <a:t>Endowment Memorial Fund Continued</a:t>
            </a:r>
          </a:p>
        </p:txBody>
      </p:sp>
      <p:sp>
        <p:nvSpPr>
          <p:cNvPr id="3" name="TextBox 2">
            <a:extLst>
              <a:ext uri="{FF2B5EF4-FFF2-40B4-BE49-F238E27FC236}">
                <a16:creationId xmlns:a16="http://schemas.microsoft.com/office/drawing/2014/main" id="{565E7344-D85A-3775-2148-6D39A38032CB}"/>
              </a:ext>
            </a:extLst>
          </p:cNvPr>
          <p:cNvSpPr txBox="1"/>
          <p:nvPr/>
        </p:nvSpPr>
        <p:spPr>
          <a:xfrm>
            <a:off x="454097" y="2206495"/>
            <a:ext cx="7952865" cy="3882345"/>
          </a:xfrm>
          <a:prstGeom prst="rect">
            <a:avLst/>
          </a:prstGeom>
          <a:noFill/>
        </p:spPr>
        <p:txBody>
          <a:bodyPr wrap="square">
            <a:spAutoFit/>
          </a:bodyPr>
          <a:lstStyle/>
          <a:p>
            <a:pPr marL="9525" marR="3810">
              <a:lnSpc>
                <a:spcPts val="1950"/>
              </a:lnSpc>
              <a:spcBef>
                <a:spcPts val="450"/>
              </a:spcBef>
              <a:buClr>
                <a:srgbClr val="1F497D"/>
              </a:buClr>
              <a:buSzPct val="100000"/>
              <a:defRPr sz="2400"/>
            </a:pPr>
            <a:r>
              <a:rPr lang="en-US" sz="2100" dirty="0"/>
              <a:t>*The EMF Committee is comprised of members of the TCC who had served as President of the Club;  and the BOD Finance Chair.  The active members who currently serve include:</a:t>
            </a:r>
          </a:p>
          <a:p>
            <a:pPr marL="9525" marR="3810">
              <a:lnSpc>
                <a:spcPts val="1950"/>
              </a:lnSpc>
              <a:spcBef>
                <a:spcPts val="450"/>
              </a:spcBef>
              <a:buClr>
                <a:srgbClr val="1F497D"/>
              </a:buClr>
              <a:buSzPct val="100000"/>
              <a:defRPr sz="2400"/>
            </a:pPr>
            <a:endParaRPr lang="en-US" sz="2100" dirty="0"/>
          </a:p>
          <a:p>
            <a:pPr marL="9525" marR="3810">
              <a:lnSpc>
                <a:spcPts val="1950"/>
              </a:lnSpc>
              <a:spcBef>
                <a:spcPts val="450"/>
              </a:spcBef>
              <a:buClr>
                <a:srgbClr val="1F497D"/>
              </a:buClr>
              <a:buSzPct val="100000"/>
              <a:defRPr sz="2400"/>
            </a:pPr>
            <a:r>
              <a:rPr lang="en-US" sz="2100" dirty="0"/>
              <a:t>Kathryn Homer, Maria Schory, Martha Rasmussen, Judith Johannsen, Chris-Elaine Santilli, Elizabeth Krawczyk, Antoinette Louden, Janice Worobec, and myself.</a:t>
            </a:r>
          </a:p>
          <a:p>
            <a:pPr marL="9525" marR="3810">
              <a:lnSpc>
                <a:spcPts val="1950"/>
              </a:lnSpc>
              <a:spcBef>
                <a:spcPts val="450"/>
              </a:spcBef>
              <a:buClr>
                <a:srgbClr val="1F497D"/>
              </a:buClr>
              <a:buSzPct val="100000"/>
              <a:defRPr sz="2400"/>
            </a:pPr>
            <a:endParaRPr lang="en-US" sz="2100" dirty="0"/>
          </a:p>
          <a:p>
            <a:pPr marL="9525" marR="3810">
              <a:lnSpc>
                <a:spcPts val="1950"/>
              </a:lnSpc>
              <a:spcBef>
                <a:spcPts val="450"/>
              </a:spcBef>
              <a:buClr>
                <a:srgbClr val="1F497D"/>
              </a:buClr>
              <a:buSzPct val="100000"/>
              <a:defRPr sz="2400"/>
            </a:pPr>
            <a:r>
              <a:rPr lang="en-US" sz="2100" dirty="0"/>
              <a:t>*The Finance Chair apprises the EMF Committee of the</a:t>
            </a:r>
          </a:p>
          <a:p>
            <a:pPr marL="9525" marR="3810">
              <a:lnSpc>
                <a:spcPts val="1950"/>
              </a:lnSpc>
              <a:spcBef>
                <a:spcPts val="450"/>
              </a:spcBef>
              <a:buClr>
                <a:srgbClr val="1F497D"/>
              </a:buClr>
              <a:buSzPct val="100000"/>
              <a:defRPr sz="2400"/>
            </a:pPr>
            <a:r>
              <a:rPr lang="en-US" sz="2100" dirty="0"/>
              <a:t>Club’s overall financial status.</a:t>
            </a:r>
          </a:p>
          <a:p>
            <a:pPr marL="9525" marR="3810">
              <a:lnSpc>
                <a:spcPts val="1950"/>
              </a:lnSpc>
              <a:spcBef>
                <a:spcPts val="450"/>
              </a:spcBef>
              <a:buClr>
                <a:srgbClr val="1F497D"/>
              </a:buClr>
              <a:buSzPct val="100000"/>
              <a:defRPr sz="2400"/>
            </a:pPr>
            <a:endParaRPr lang="en-US" sz="2100" dirty="0"/>
          </a:p>
          <a:p>
            <a:pPr marL="9525" marR="3810">
              <a:lnSpc>
                <a:spcPts val="1950"/>
              </a:lnSpc>
              <a:spcBef>
                <a:spcPts val="450"/>
              </a:spcBef>
              <a:buClr>
                <a:srgbClr val="1F497D"/>
              </a:buClr>
              <a:buSzPct val="100000"/>
              <a:defRPr sz="2400"/>
            </a:pPr>
            <a:r>
              <a:rPr lang="en-US" sz="2100" dirty="0"/>
              <a:t>*The Committee reports to the TCC Board of Directors on a quarterly basis and as requested by the Board</a:t>
            </a:r>
          </a:p>
        </p:txBody>
      </p:sp>
    </p:spTree>
    <p:extLst>
      <p:ext uri="{BB962C8B-B14F-4D97-AF65-F5344CB8AC3E}">
        <p14:creationId xmlns:p14="http://schemas.microsoft.com/office/powerpoint/2010/main" val="1885313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1108214" y="1886240"/>
            <a:ext cx="7588250" cy="686597"/>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9525">
              <a:spcBef>
                <a:spcPts val="75"/>
              </a:spcBef>
              <a:defRPr sz="2400" u="sng" spc="-5">
                <a:uFill>
                  <a:solidFill>
                    <a:srgbClr val="000000"/>
                  </a:solidFill>
                </a:uFill>
              </a:defRPr>
            </a:pPr>
            <a:r>
              <a:rPr lang="en-US" sz="2100" dirty="0">
                <a:latin typeface="+mn-lt"/>
              </a:rPr>
              <a:t>Financial Report:</a:t>
            </a:r>
            <a:r>
              <a:rPr lang="en-US" sz="2100" spc="-11" dirty="0">
                <a:latin typeface="+mn-lt"/>
              </a:rPr>
              <a:t>   </a:t>
            </a:r>
            <a:r>
              <a:rPr lang="en-US" sz="2100" dirty="0">
                <a:latin typeface="+mn-lt"/>
              </a:rPr>
              <a:t>May 1,</a:t>
            </a:r>
            <a:r>
              <a:rPr lang="en-US" sz="2100" spc="-8" dirty="0">
                <a:latin typeface="+mn-lt"/>
              </a:rPr>
              <a:t> </a:t>
            </a:r>
            <a:r>
              <a:rPr lang="en-US" sz="2100" dirty="0">
                <a:latin typeface="+mn-lt"/>
              </a:rPr>
              <a:t>2024</a:t>
            </a:r>
            <a:r>
              <a:rPr lang="en-US" sz="2100" spc="-11" dirty="0">
                <a:latin typeface="+mn-lt"/>
              </a:rPr>
              <a:t> </a:t>
            </a:r>
            <a:r>
              <a:rPr lang="en-US" sz="2100" dirty="0">
                <a:latin typeface="+mn-lt"/>
              </a:rPr>
              <a:t>– March 30, 2025</a:t>
            </a:r>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3"/>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4">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5">
            <a:alphaModFix amt="47000"/>
          </a:blip>
          <a:stretch>
            <a:fillRect/>
          </a:stretch>
        </p:blipFill>
        <p:spPr>
          <a:xfrm>
            <a:off x="-11371" y="4320882"/>
            <a:ext cx="3763541" cy="1679868"/>
          </a:xfrm>
          <a:prstGeom prst="rect">
            <a:avLst/>
          </a:prstGeom>
        </p:spPr>
      </p:pic>
      <p:sp>
        <p:nvSpPr>
          <p:cNvPr id="3" name="TextBox 2">
            <a:extLst>
              <a:ext uri="{FF2B5EF4-FFF2-40B4-BE49-F238E27FC236}">
                <a16:creationId xmlns:a16="http://schemas.microsoft.com/office/drawing/2014/main" id="{30ACF857-9F4B-29C7-B8D7-7F43DE27CE7F}"/>
              </a:ext>
            </a:extLst>
          </p:cNvPr>
          <p:cNvSpPr txBox="1"/>
          <p:nvPr/>
        </p:nvSpPr>
        <p:spPr>
          <a:xfrm>
            <a:off x="594162" y="2600875"/>
            <a:ext cx="6772276" cy="3323987"/>
          </a:xfrm>
          <a:prstGeom prst="rect">
            <a:avLst/>
          </a:prstGeom>
          <a:noFill/>
        </p:spPr>
        <p:txBody>
          <a:bodyPr wrap="square">
            <a:spAutoFit/>
          </a:bodyPr>
          <a:lstStyle/>
          <a:p>
            <a:pPr>
              <a:defRPr sz="2400"/>
            </a:pPr>
            <a:r>
              <a:rPr lang="en-US" sz="2100" b="1" dirty="0"/>
              <a:t>Cash Account, May 1, 2024	     $  	6024</a:t>
            </a:r>
          </a:p>
          <a:p>
            <a:pPr>
              <a:defRPr sz="2400"/>
            </a:pPr>
            <a:endParaRPr lang="en-US" sz="2100" dirty="0"/>
          </a:p>
          <a:p>
            <a:pPr>
              <a:defRPr sz="2400"/>
            </a:pPr>
            <a:r>
              <a:rPr lang="en-US" sz="2100" dirty="0"/>
              <a:t>Cash Receipts:					</a:t>
            </a:r>
          </a:p>
          <a:p>
            <a:pPr>
              <a:defRPr sz="2400"/>
            </a:pPr>
            <a:r>
              <a:rPr lang="en-US" sz="2100" dirty="0"/>
              <a:t>	Dividends			20,736	</a:t>
            </a:r>
          </a:p>
          <a:p>
            <a:pPr>
              <a:defRPr sz="2400"/>
            </a:pPr>
            <a:r>
              <a:rPr lang="en-US" sz="2100" dirty="0"/>
              <a:t>	 &amp; Interest			           	</a:t>
            </a:r>
          </a:p>
          <a:p>
            <a:pPr>
              <a:defRPr sz="2400"/>
            </a:pPr>
            <a:r>
              <a:rPr lang="en-US" sz="2100" dirty="0"/>
              <a:t>	Donations/Memorial	        	6,105</a:t>
            </a:r>
          </a:p>
          <a:p>
            <a:pPr>
              <a:defRPr sz="2400"/>
            </a:pPr>
            <a:r>
              <a:rPr lang="en-US" sz="2100" dirty="0"/>
              <a:t>	Sales of securities		</a:t>
            </a:r>
            <a:r>
              <a:rPr lang="en-US" sz="2100" u="sng" dirty="0"/>
              <a:t>29,995</a:t>
            </a:r>
          </a:p>
          <a:p>
            <a:pPr>
              <a:defRPr sz="2400"/>
            </a:pPr>
            <a:endParaRPr lang="en-US" sz="2100" u="sng" dirty="0"/>
          </a:p>
          <a:p>
            <a:pPr>
              <a:defRPr sz="2400"/>
            </a:pPr>
            <a:r>
              <a:rPr lang="en-US" sz="2100" b="1" dirty="0"/>
              <a:t>Total</a:t>
            </a:r>
            <a:r>
              <a:rPr lang="en-US" sz="2100" b="1" spc="-26" dirty="0"/>
              <a:t> </a:t>
            </a:r>
            <a:r>
              <a:rPr lang="en-US" sz="2100" b="1" dirty="0"/>
              <a:t>Cash</a:t>
            </a:r>
            <a:r>
              <a:rPr lang="en-US" sz="2100" b="1" spc="-11" dirty="0"/>
              <a:t> </a:t>
            </a:r>
            <a:r>
              <a:rPr lang="en-US" sz="2100" b="1" dirty="0"/>
              <a:t>Receipts</a:t>
            </a:r>
          </a:p>
          <a:p>
            <a:pPr>
              <a:defRPr sz="2400"/>
            </a:pPr>
            <a:endParaRPr lang="en-US" sz="2100" u="sng" dirty="0"/>
          </a:p>
        </p:txBody>
      </p:sp>
      <p:sp>
        <p:nvSpPr>
          <p:cNvPr id="11" name="TextBox 10">
            <a:extLst>
              <a:ext uri="{FF2B5EF4-FFF2-40B4-BE49-F238E27FC236}">
                <a16:creationId xmlns:a16="http://schemas.microsoft.com/office/drawing/2014/main" id="{BCE76405-C070-C34F-F3AC-6DDCAD37E8DD}"/>
              </a:ext>
            </a:extLst>
          </p:cNvPr>
          <p:cNvSpPr txBox="1"/>
          <p:nvPr/>
        </p:nvSpPr>
        <p:spPr>
          <a:xfrm>
            <a:off x="4199021" y="4865139"/>
            <a:ext cx="4892837" cy="1061829"/>
          </a:xfrm>
          <a:prstGeom prst="rect">
            <a:avLst/>
          </a:prstGeom>
          <a:noFill/>
        </p:spPr>
        <p:txBody>
          <a:bodyPr wrap="square">
            <a:spAutoFit/>
          </a:bodyPr>
          <a:lstStyle/>
          <a:p>
            <a:endParaRPr lang="en-US" sz="2100" b="1" dirty="0"/>
          </a:p>
          <a:p>
            <a:r>
              <a:rPr lang="en-US" sz="2100" b="1" dirty="0"/>
              <a:t> $	56,836</a:t>
            </a:r>
          </a:p>
          <a:p>
            <a:endParaRPr lang="en-US" sz="2100" b="1" dirty="0"/>
          </a:p>
        </p:txBody>
      </p:sp>
      <p:sp>
        <p:nvSpPr>
          <p:cNvPr id="9" name="Title 5">
            <a:extLst>
              <a:ext uri="{FF2B5EF4-FFF2-40B4-BE49-F238E27FC236}">
                <a16:creationId xmlns:a16="http://schemas.microsoft.com/office/drawing/2014/main" id="{8638298B-E963-DADF-1E9A-50396E7BAA78}"/>
              </a:ext>
            </a:extLst>
          </p:cNvPr>
          <p:cNvSpPr txBox="1">
            <a:spLocks/>
          </p:cNvSpPr>
          <p:nvPr/>
        </p:nvSpPr>
        <p:spPr>
          <a:xfrm>
            <a:off x="1629811" y="857251"/>
            <a:ext cx="7349090" cy="11272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Calibri Light" panose="020F0502020204030204" pitchFamily="34" charset="0"/>
                <a:cs typeface="Calibri Light" panose="020F0502020204030204" pitchFamily="34" charset="0"/>
              </a:rPr>
              <a:t>Endowment Memorial Fund Continued</a:t>
            </a:r>
          </a:p>
        </p:txBody>
      </p:sp>
    </p:spTree>
    <p:extLst>
      <p:ext uri="{BB962C8B-B14F-4D97-AF65-F5344CB8AC3E}">
        <p14:creationId xmlns:p14="http://schemas.microsoft.com/office/powerpoint/2010/main" val="2277417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5257800" y="2308747"/>
            <a:ext cx="1720516" cy="1111125"/>
          </a:xfrm>
          <a:prstGeom prst="rect">
            <a:avLst/>
          </a:prstGeom>
          <a:noFill/>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 </a:t>
            </a:r>
          </a:p>
          <a:p>
            <a:endParaRPr lang="en-US" sz="1800" b="1" dirty="0"/>
          </a:p>
          <a:p>
            <a:r>
              <a:rPr lang="en-US" sz="2100" b="1" dirty="0"/>
              <a:t> $</a:t>
            </a:r>
            <a:r>
              <a:rPr lang="en-US" sz="2100" b="1" dirty="0">
                <a:latin typeface="+mn-lt"/>
              </a:rPr>
              <a:t>30,000</a:t>
            </a:r>
          </a:p>
          <a:p>
            <a:r>
              <a:rPr lang="en-US" sz="2100" b="1" dirty="0">
                <a:latin typeface="+mn-lt"/>
              </a:rPr>
              <a:t> </a:t>
            </a:r>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2"/>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3">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4">
            <a:alphaModFix amt="47000"/>
          </a:blip>
          <a:stretch>
            <a:fillRect/>
          </a:stretch>
        </p:blipFill>
        <p:spPr>
          <a:xfrm>
            <a:off x="-11371" y="4320882"/>
            <a:ext cx="3763541" cy="1679868"/>
          </a:xfrm>
          <a:prstGeom prst="rect">
            <a:avLst/>
          </a:prstGeom>
        </p:spPr>
      </p:pic>
      <p:sp>
        <p:nvSpPr>
          <p:cNvPr id="3" name="object 3">
            <a:extLst>
              <a:ext uri="{FF2B5EF4-FFF2-40B4-BE49-F238E27FC236}">
                <a16:creationId xmlns:a16="http://schemas.microsoft.com/office/drawing/2014/main" id="{DE0FAEBA-1BD4-49B2-CAE0-19D94767CD4E}"/>
              </a:ext>
            </a:extLst>
          </p:cNvPr>
          <p:cNvSpPr txBox="1"/>
          <p:nvPr/>
        </p:nvSpPr>
        <p:spPr>
          <a:xfrm>
            <a:off x="505241" y="2267421"/>
            <a:ext cx="2462225"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2400" b="1" spc="-10"/>
            </a:lvl1pPr>
          </a:lstStyle>
          <a:p>
            <a:r>
              <a:rPr lang="en-US" sz="2100" dirty="0"/>
              <a:t>Cash Disbursements:</a:t>
            </a:r>
          </a:p>
        </p:txBody>
      </p:sp>
      <p:sp>
        <p:nvSpPr>
          <p:cNvPr id="8" name="object 4">
            <a:extLst>
              <a:ext uri="{FF2B5EF4-FFF2-40B4-BE49-F238E27FC236}">
                <a16:creationId xmlns:a16="http://schemas.microsoft.com/office/drawing/2014/main" id="{DA6EB3D7-23FF-8A30-9862-3531FF6E428B}"/>
              </a:ext>
            </a:extLst>
          </p:cNvPr>
          <p:cNvSpPr txBox="1"/>
          <p:nvPr/>
        </p:nvSpPr>
        <p:spPr>
          <a:xfrm>
            <a:off x="774800" y="2565623"/>
            <a:ext cx="3209935" cy="3181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3810" indent="9525">
              <a:lnSpc>
                <a:spcPct val="110000"/>
              </a:lnSpc>
              <a:defRPr sz="2400" spc="-5"/>
            </a:pPr>
            <a:r>
              <a:rPr sz="2100" b="1" dirty="0"/>
              <a:t>Gift</a:t>
            </a:r>
            <a:r>
              <a:rPr lang="en-US" sz="2100" b="1" dirty="0"/>
              <a:t>s</a:t>
            </a:r>
            <a:r>
              <a:rPr sz="2100" b="1" dirty="0"/>
              <a:t> to Club</a:t>
            </a:r>
          </a:p>
          <a:p>
            <a:pPr marR="3810" indent="9525">
              <a:lnSpc>
                <a:spcPct val="110000"/>
              </a:lnSpc>
              <a:defRPr sz="2400" spc="5"/>
            </a:pPr>
            <a:r>
              <a:rPr sz="2100" dirty="0"/>
              <a:t> </a:t>
            </a:r>
            <a:r>
              <a:rPr lang="en-US" sz="2100" b="1" dirty="0"/>
              <a:t>December, 2024</a:t>
            </a:r>
          </a:p>
          <a:p>
            <a:pPr marR="3810" indent="9525">
              <a:lnSpc>
                <a:spcPct val="110000"/>
              </a:lnSpc>
              <a:defRPr sz="2400" spc="5"/>
            </a:pPr>
            <a:endParaRPr lang="en-US" sz="2100" dirty="0"/>
          </a:p>
          <a:p>
            <a:pPr marR="3810" indent="9525">
              <a:lnSpc>
                <a:spcPct val="110000"/>
              </a:lnSpc>
              <a:defRPr sz="2400" spc="5"/>
            </a:pPr>
            <a:endParaRPr lang="en-US" sz="2100" dirty="0"/>
          </a:p>
          <a:p>
            <a:pPr marR="3810" indent="9525">
              <a:lnSpc>
                <a:spcPct val="110000"/>
              </a:lnSpc>
              <a:defRPr sz="2400" spc="5"/>
            </a:pPr>
            <a:endParaRPr lang="en-US" sz="2100" dirty="0"/>
          </a:p>
          <a:p>
            <a:pPr marR="3810" indent="9525">
              <a:lnSpc>
                <a:spcPct val="110000"/>
              </a:lnSpc>
              <a:defRPr sz="2400" spc="5"/>
            </a:pPr>
            <a:endParaRPr lang="en-US" sz="2100" dirty="0"/>
          </a:p>
          <a:p>
            <a:pPr marR="3810" indent="9525">
              <a:lnSpc>
                <a:spcPct val="110000"/>
              </a:lnSpc>
              <a:defRPr sz="2400" spc="5"/>
            </a:pPr>
            <a:r>
              <a:rPr lang="en-US" sz="2100" dirty="0"/>
              <a:t> April, 2025</a:t>
            </a:r>
          </a:p>
          <a:p>
            <a:pPr marR="3810" indent="9525">
              <a:lnSpc>
                <a:spcPct val="110000"/>
              </a:lnSpc>
              <a:defRPr sz="2400" spc="5"/>
            </a:pPr>
            <a:endParaRPr lang="en-US" sz="2100" dirty="0"/>
          </a:p>
          <a:p>
            <a:pPr marR="3810" indent="9525">
              <a:lnSpc>
                <a:spcPct val="110000"/>
              </a:lnSpc>
              <a:defRPr sz="2400" spc="5"/>
            </a:pPr>
            <a:endParaRPr sz="2100" spc="-4" dirty="0"/>
          </a:p>
        </p:txBody>
      </p:sp>
      <p:sp>
        <p:nvSpPr>
          <p:cNvPr id="9" name="object 6">
            <a:extLst>
              <a:ext uri="{FF2B5EF4-FFF2-40B4-BE49-F238E27FC236}">
                <a16:creationId xmlns:a16="http://schemas.microsoft.com/office/drawing/2014/main" id="{9D3639CD-AC3B-E711-D251-83EC25885DCD}"/>
              </a:ext>
            </a:extLst>
          </p:cNvPr>
          <p:cNvSpPr txBox="1"/>
          <p:nvPr/>
        </p:nvSpPr>
        <p:spPr>
          <a:xfrm>
            <a:off x="4692053" y="2566773"/>
            <a:ext cx="1831063"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3810" algn="r">
              <a:spcBef>
                <a:spcPts val="150"/>
              </a:spcBef>
              <a:defRPr sz="2400"/>
            </a:pPr>
            <a:endParaRPr lang="en-US" sz="2100" dirty="0"/>
          </a:p>
        </p:txBody>
      </p:sp>
      <p:sp>
        <p:nvSpPr>
          <p:cNvPr id="10" name="object 7">
            <a:extLst>
              <a:ext uri="{FF2B5EF4-FFF2-40B4-BE49-F238E27FC236}">
                <a16:creationId xmlns:a16="http://schemas.microsoft.com/office/drawing/2014/main" id="{800926DA-BA51-8E18-8B03-BB0438109228}"/>
              </a:ext>
            </a:extLst>
          </p:cNvPr>
          <p:cNvSpPr txBox="1"/>
          <p:nvPr/>
        </p:nvSpPr>
        <p:spPr>
          <a:xfrm>
            <a:off x="840976" y="3240545"/>
            <a:ext cx="6203516" cy="2972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9525">
              <a:spcBef>
                <a:spcPts val="75"/>
              </a:spcBef>
              <a:tabLst>
                <a:tab pos="3438525" algn="l"/>
              </a:tabLst>
              <a:defRPr sz="2400" b="1" spc="-5"/>
            </a:pPr>
            <a:r>
              <a:rPr lang="en-US" sz="2100" u="sng" dirty="0"/>
              <a:t> </a:t>
            </a:r>
            <a:r>
              <a:rPr lang="en-US" sz="2100" dirty="0"/>
              <a:t>April, 2025			$15,000	</a:t>
            </a:r>
          </a:p>
          <a:p>
            <a:pPr indent="9525">
              <a:spcBef>
                <a:spcPts val="75"/>
              </a:spcBef>
              <a:tabLst>
                <a:tab pos="3438525" algn="l"/>
              </a:tabLst>
              <a:defRPr sz="2400" b="1" spc="-5"/>
            </a:pPr>
            <a:endParaRPr lang="en-US" sz="2100" dirty="0"/>
          </a:p>
          <a:p>
            <a:pPr indent="9525">
              <a:spcBef>
                <a:spcPts val="75"/>
              </a:spcBef>
              <a:tabLst>
                <a:tab pos="3438525" algn="l"/>
              </a:tabLst>
              <a:defRPr sz="2400" b="1" spc="-5"/>
            </a:pPr>
            <a:r>
              <a:rPr lang="en-US" sz="2100" dirty="0"/>
              <a:t>Purchases of securities			 $17,274	</a:t>
            </a:r>
          </a:p>
          <a:p>
            <a:pPr indent="9525">
              <a:spcBef>
                <a:spcPts val="75"/>
              </a:spcBef>
              <a:tabLst>
                <a:tab pos="3438525" algn="l"/>
              </a:tabLst>
              <a:defRPr sz="2400" b="1" spc="-5"/>
            </a:pPr>
            <a:endParaRPr lang="en-US" sz="2100" dirty="0"/>
          </a:p>
          <a:p>
            <a:pPr indent="9525">
              <a:spcBef>
                <a:spcPts val="75"/>
              </a:spcBef>
              <a:tabLst>
                <a:tab pos="3438525" algn="l"/>
              </a:tabLst>
              <a:defRPr sz="2400" b="1" spc="-5"/>
            </a:pPr>
            <a:r>
              <a:rPr sz="2100" dirty="0"/>
              <a:t>Total</a:t>
            </a:r>
            <a:r>
              <a:rPr sz="2100" spc="-8" dirty="0"/>
              <a:t> </a:t>
            </a:r>
            <a:r>
              <a:rPr sz="2100" dirty="0"/>
              <a:t>Di</a:t>
            </a:r>
            <a:r>
              <a:rPr sz="2100" spc="-15" dirty="0"/>
              <a:t>s</a:t>
            </a:r>
            <a:r>
              <a:rPr sz="2100" dirty="0"/>
              <a:t>b</a:t>
            </a:r>
            <a:r>
              <a:rPr sz="2100" spc="-8" dirty="0"/>
              <a:t>ur</a:t>
            </a:r>
            <a:r>
              <a:rPr sz="2100" spc="-11" dirty="0"/>
              <a:t>seme</a:t>
            </a:r>
            <a:r>
              <a:rPr sz="2100" dirty="0"/>
              <a:t>nts</a:t>
            </a:r>
            <a:r>
              <a:rPr lang="en-US" sz="2100" dirty="0"/>
              <a:t>			 $62,274	</a:t>
            </a:r>
          </a:p>
          <a:p>
            <a:pPr indent="9525">
              <a:spcBef>
                <a:spcPts val="75"/>
              </a:spcBef>
              <a:tabLst>
                <a:tab pos="3438525" algn="l"/>
              </a:tabLst>
              <a:defRPr sz="2400" b="1" spc="-5"/>
            </a:pPr>
            <a:r>
              <a:rPr lang="en-US" sz="2100" dirty="0"/>
              <a:t>	</a:t>
            </a:r>
            <a:r>
              <a:rPr sz="2100" dirty="0"/>
              <a:t>		</a:t>
            </a:r>
          </a:p>
          <a:p>
            <a:pPr indent="9525">
              <a:defRPr sz="2400" b="1" spc="-5"/>
            </a:pPr>
            <a:r>
              <a:rPr sz="2100" dirty="0"/>
              <a:t>Cash</a:t>
            </a:r>
            <a:r>
              <a:rPr sz="2100" spc="-19" dirty="0"/>
              <a:t> </a:t>
            </a:r>
            <a:r>
              <a:rPr sz="2100" dirty="0"/>
              <a:t>Account,</a:t>
            </a:r>
            <a:r>
              <a:rPr sz="2100" spc="-15" dirty="0"/>
              <a:t> </a:t>
            </a:r>
            <a:r>
              <a:rPr lang="en-US" sz="2100" spc="-15" dirty="0"/>
              <a:t>March 30</a:t>
            </a:r>
            <a:r>
              <a:rPr sz="2100" dirty="0"/>
              <a:t>,</a:t>
            </a:r>
            <a:r>
              <a:rPr sz="2100" spc="-15" dirty="0"/>
              <a:t> </a:t>
            </a:r>
            <a:r>
              <a:rPr sz="2100" dirty="0"/>
              <a:t>202</a:t>
            </a:r>
            <a:r>
              <a:rPr lang="en-US" sz="2100" dirty="0"/>
              <a:t>5</a:t>
            </a:r>
            <a:r>
              <a:rPr sz="2100" dirty="0"/>
              <a:t>	</a:t>
            </a:r>
            <a:r>
              <a:rPr lang="en-US" sz="2100" dirty="0"/>
              <a:t>             $	586</a:t>
            </a:r>
            <a:endParaRPr lang="en-US" sz="2100" u="sng" dirty="0"/>
          </a:p>
        </p:txBody>
      </p:sp>
      <p:cxnSp>
        <p:nvCxnSpPr>
          <p:cNvPr id="11" name="Straight Connector 10">
            <a:extLst>
              <a:ext uri="{FF2B5EF4-FFF2-40B4-BE49-F238E27FC236}">
                <a16:creationId xmlns:a16="http://schemas.microsoft.com/office/drawing/2014/main" id="{716D1B1A-A9E1-E95F-E0B1-A2C71327EB8E}"/>
              </a:ext>
            </a:extLst>
          </p:cNvPr>
          <p:cNvCxnSpPr>
            <a:cxnSpLocks/>
          </p:cNvCxnSpPr>
          <p:nvPr/>
        </p:nvCxnSpPr>
        <p:spPr>
          <a:xfrm>
            <a:off x="5971418" y="4486580"/>
            <a:ext cx="0" cy="0"/>
          </a:xfrm>
          <a:prstGeom prst="line">
            <a:avLst/>
          </a:prstGeom>
          <a:no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3" name="Title 5">
            <a:extLst>
              <a:ext uri="{FF2B5EF4-FFF2-40B4-BE49-F238E27FC236}">
                <a16:creationId xmlns:a16="http://schemas.microsoft.com/office/drawing/2014/main" id="{AC131D31-6761-939E-A926-172656EF3703}"/>
              </a:ext>
            </a:extLst>
          </p:cNvPr>
          <p:cNvSpPr>
            <a:spLocks noGrp="1"/>
          </p:cNvSpPr>
          <p:nvPr>
            <p:ph type="title"/>
          </p:nvPr>
        </p:nvSpPr>
        <p:spPr>
          <a:xfrm>
            <a:off x="1629811" y="857251"/>
            <a:ext cx="7349090" cy="1127255"/>
          </a:xfrm>
        </p:spPr>
        <p:txBody>
          <a:bodyPr>
            <a:normAutofit/>
          </a:bodyPr>
          <a:lstStyle/>
          <a:p>
            <a:r>
              <a:rPr lang="en-US" sz="3600" dirty="0">
                <a:latin typeface="Calibri Light" panose="020F0502020204030204" pitchFamily="34" charset="0"/>
                <a:cs typeface="Calibri Light" panose="020F0502020204030204" pitchFamily="34" charset="0"/>
              </a:rPr>
              <a:t>Endowment Memorial Fund Continued</a:t>
            </a:r>
          </a:p>
        </p:txBody>
      </p:sp>
    </p:spTree>
    <p:extLst>
      <p:ext uri="{BB962C8B-B14F-4D97-AF65-F5344CB8AC3E}">
        <p14:creationId xmlns:p14="http://schemas.microsoft.com/office/powerpoint/2010/main" val="200407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014215" y="77981"/>
            <a:ext cx="3438354" cy="589072"/>
          </a:xfrm>
          <a:prstGeom prst="rect">
            <a:avLst/>
          </a:prstGeom>
        </p:spPr>
        <p:txBody>
          <a:bodyPr lIns="0" tIns="0" rIns="0" bIns="0" rtlCol="0" anchor="t">
            <a:spAutoFit/>
          </a:bodyPr>
          <a:lstStyle/>
          <a:p>
            <a:pPr algn="l">
              <a:lnSpc>
                <a:spcPts val="5040"/>
              </a:lnSpc>
            </a:pPr>
            <a:r>
              <a:rPr lang="en-US" sz="3600">
                <a:solidFill>
                  <a:srgbClr val="002060"/>
                </a:solidFill>
                <a:latin typeface="Times New Roman" panose="02020603050405020304" pitchFamily="18" charset="0"/>
                <a:ea typeface="Calibri (MS)"/>
                <a:cs typeface="Times New Roman" panose="02020603050405020304" pitchFamily="18" charset="0"/>
                <a:sym typeface="Calibri (MS)"/>
              </a:rPr>
              <a:t>A Call to Order by </a:t>
            </a:r>
          </a:p>
        </p:txBody>
      </p:sp>
      <p:sp>
        <p:nvSpPr>
          <p:cNvPr id="4" name="TextBox 4"/>
          <p:cNvSpPr txBox="1"/>
          <p:nvPr/>
        </p:nvSpPr>
        <p:spPr>
          <a:xfrm>
            <a:off x="2260978" y="626364"/>
            <a:ext cx="5169999" cy="602857"/>
          </a:xfrm>
          <a:prstGeom prst="rect">
            <a:avLst/>
          </a:prstGeom>
        </p:spPr>
        <p:txBody>
          <a:bodyPr wrap="square" lIns="0" tIns="0" rIns="0" bIns="0" rtlCol="0" anchor="t">
            <a:spAutoFit/>
          </a:bodyPr>
          <a:lstStyle/>
          <a:p>
            <a:pPr algn="l">
              <a:lnSpc>
                <a:spcPts val="5043"/>
              </a:lnSpc>
            </a:pPr>
            <a:r>
              <a:rPr lang="en-US" sz="3602" dirty="0">
                <a:solidFill>
                  <a:srgbClr val="002060"/>
                </a:solidFill>
                <a:latin typeface="Times New Roman" panose="02020603050405020304" pitchFamily="18" charset="0"/>
                <a:ea typeface="Calibri (MS)"/>
                <a:cs typeface="Times New Roman" panose="02020603050405020304" pitchFamily="18" charset="0"/>
                <a:sym typeface="Calibri (MS)"/>
              </a:rPr>
              <a:t>President Kathy Schwinger</a:t>
            </a:r>
          </a:p>
        </p:txBody>
      </p:sp>
      <p:sp>
        <p:nvSpPr>
          <p:cNvPr id="12" name="TextBox 12"/>
          <p:cNvSpPr txBox="1"/>
          <p:nvPr/>
        </p:nvSpPr>
        <p:spPr>
          <a:xfrm>
            <a:off x="-152400" y="3261488"/>
            <a:ext cx="8207397" cy="461665"/>
          </a:xfrm>
          <a:prstGeom prst="rect">
            <a:avLst/>
          </a:prstGeom>
        </p:spPr>
        <p:txBody>
          <a:bodyPr lIns="0" tIns="0" rIns="0" bIns="0" rtlCol="0" anchor="t">
            <a:spAutoFit/>
          </a:bodyPr>
          <a:lstStyle/>
          <a:p>
            <a:pPr algn="l">
              <a:lnSpc>
                <a:spcPts val="3600"/>
              </a:lnSpc>
            </a:pPr>
            <a:r>
              <a:rPr lang="en-US" sz="3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400" dirty="0">
                <a:solidFill>
                  <a:srgbClr val="002060"/>
                </a:solidFill>
                <a:latin typeface="Times New Roman" panose="02020603050405020304" pitchFamily="18" charset="0"/>
                <a:ea typeface="Calibri (MS)"/>
                <a:cs typeface="Times New Roman" panose="02020603050405020304" pitchFamily="18" charset="0"/>
                <a:sym typeface="Calibri (MS)"/>
              </a:rPr>
              <a:t>Minutes</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from</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April</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26,</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2024</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Annual</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Meeting</a:t>
            </a:r>
          </a:p>
        </p:txBody>
      </p:sp>
      <p:sp>
        <p:nvSpPr>
          <p:cNvPr id="13" name="TextBox 13"/>
          <p:cNvSpPr txBox="1"/>
          <p:nvPr/>
        </p:nvSpPr>
        <p:spPr>
          <a:xfrm>
            <a:off x="762000" y="3655010"/>
            <a:ext cx="6539132" cy="430374"/>
          </a:xfrm>
          <a:prstGeom prst="rect">
            <a:avLst/>
          </a:prstGeom>
        </p:spPr>
        <p:txBody>
          <a:bodyPr lIns="0" tIns="0" rIns="0" bIns="0" rtlCol="0" anchor="t">
            <a:spAutoFit/>
          </a:bodyPr>
          <a:lstStyle/>
          <a:p>
            <a:pPr algn="l">
              <a:lnSpc>
                <a:spcPts val="3600"/>
              </a:lnSpc>
            </a:pPr>
            <a:r>
              <a:rPr lang="en-US" sz="2400" dirty="0">
                <a:solidFill>
                  <a:srgbClr val="002060"/>
                </a:solidFill>
                <a:latin typeface="Times New Roman" panose="02020603050405020304" pitchFamily="18" charset="0"/>
                <a:ea typeface="Calibri (MS)"/>
                <a:cs typeface="Times New Roman" panose="02020603050405020304" pitchFamily="18" charset="0"/>
                <a:sym typeface="Calibri (MS)"/>
              </a:rPr>
              <a:t>were</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approved</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by</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2024</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2025</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Board.</a:t>
            </a:r>
          </a:p>
        </p:txBody>
      </p:sp>
      <p:sp>
        <p:nvSpPr>
          <p:cNvPr id="14" name="TextBox 14"/>
          <p:cNvSpPr txBox="1"/>
          <p:nvPr/>
        </p:nvSpPr>
        <p:spPr>
          <a:xfrm>
            <a:off x="762000" y="4136345"/>
            <a:ext cx="7964518" cy="582532"/>
          </a:xfrm>
          <a:prstGeom prst="rect">
            <a:avLst/>
          </a:prstGeom>
        </p:spPr>
        <p:txBody>
          <a:bodyPr wrap="square" lIns="0" tIns="0" rIns="0" bIns="0" rtlCol="0" anchor="t">
            <a:spAutoFit/>
          </a:bodyPr>
          <a:lstStyle/>
          <a:p>
            <a:pPr algn="l">
              <a:lnSpc>
                <a:spcPts val="4971"/>
              </a:lnSpc>
            </a:pP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I</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400" dirty="0">
                <a:solidFill>
                  <a:srgbClr val="002060"/>
                </a:solidFill>
                <a:latin typeface="Times New Roman" panose="02020603050405020304" pitchFamily="18" charset="0"/>
                <a:ea typeface="Calibri (MS)"/>
                <a:cs typeface="Times New Roman" panose="02020603050405020304" pitchFamily="18" charset="0"/>
                <a:sym typeface="Calibri (MS)"/>
              </a:rPr>
              <a:t>appoint</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2025</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2026</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to</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approve</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the</a:t>
            </a:r>
          </a:p>
        </p:txBody>
      </p:sp>
      <p:sp>
        <p:nvSpPr>
          <p:cNvPr id="15" name="TextBox 15"/>
          <p:cNvSpPr txBox="1"/>
          <p:nvPr/>
        </p:nvSpPr>
        <p:spPr>
          <a:xfrm>
            <a:off x="762000" y="4863013"/>
            <a:ext cx="3860111" cy="295722"/>
          </a:xfrm>
          <a:prstGeom prst="rect">
            <a:avLst/>
          </a:prstGeom>
        </p:spPr>
        <p:txBody>
          <a:bodyPr lIns="0" tIns="0" rIns="0" bIns="0" rtlCol="0" anchor="t">
            <a:spAutoFit/>
          </a:bodyPr>
          <a:lstStyle/>
          <a:p>
            <a:pPr algn="l">
              <a:lnSpc>
                <a:spcPts val="2235"/>
              </a:lnSpc>
            </a:pPr>
            <a:r>
              <a:rPr lang="en-US" sz="2400" dirty="0">
                <a:solidFill>
                  <a:srgbClr val="002060"/>
                </a:solidFill>
                <a:latin typeface="Times New Roman" panose="02020603050405020304" pitchFamily="18" charset="0"/>
                <a:ea typeface="Calibri (MS)"/>
                <a:cs typeface="Times New Roman" panose="02020603050405020304" pitchFamily="18" charset="0"/>
                <a:sym typeface="Calibri (MS)"/>
              </a:rPr>
              <a:t>Minutes</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this</a:t>
            </a:r>
            <a:r>
              <a:rPr lang="en-US" sz="2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meeting.</a:t>
            </a:r>
          </a:p>
        </p:txBody>
      </p:sp>
      <p:pic>
        <p:nvPicPr>
          <p:cNvPr id="5" name="Picture 4">
            <a:extLst>
              <a:ext uri="{FF2B5EF4-FFF2-40B4-BE49-F238E27FC236}">
                <a16:creationId xmlns:a16="http://schemas.microsoft.com/office/drawing/2014/main" id="{EDD49CF2-3E54-2AAD-9330-FC641A5D0F79}"/>
              </a:ext>
            </a:extLst>
          </p:cNvPr>
          <p:cNvPicPr>
            <a:picLocks noChangeAspect="1"/>
          </p:cNvPicPr>
          <p:nvPr/>
        </p:nvPicPr>
        <p:blipFill>
          <a:blip r:embed="rId2">
            <a:alphaModFix/>
            <a:lum bright="-38000" contrast="45000"/>
          </a:blip>
          <a:srcRect/>
          <a:stretch/>
        </p:blipFill>
        <p:spPr>
          <a:xfrm>
            <a:off x="23446" y="4836"/>
            <a:ext cx="2286000" cy="1752600"/>
          </a:xfrm>
          <a:prstGeom prst="rect">
            <a:avLst/>
          </a:prstGeom>
        </p:spPr>
      </p:pic>
      <p:sp>
        <p:nvSpPr>
          <p:cNvPr id="2" name="TextBox 1">
            <a:extLst>
              <a:ext uri="{FF2B5EF4-FFF2-40B4-BE49-F238E27FC236}">
                <a16:creationId xmlns:a16="http://schemas.microsoft.com/office/drawing/2014/main" id="{5CB2260A-A8A3-4D26-0721-0773240975D8}"/>
              </a:ext>
            </a:extLst>
          </p:cNvPr>
          <p:cNvSpPr txBox="1"/>
          <p:nvPr/>
        </p:nvSpPr>
        <p:spPr>
          <a:xfrm>
            <a:off x="744415" y="1532578"/>
            <a:ext cx="7292997" cy="1692771"/>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Board Secretary, Mitzie Serafin, will be taking minutes.</a:t>
            </a:r>
          </a:p>
          <a:p>
            <a:r>
              <a:rPr lang="en-US" sz="2600" dirty="0">
                <a:latin typeface="Times New Roman" panose="02020603050405020304" pitchFamily="18" charset="0"/>
                <a:cs typeface="Times New Roman" panose="02020603050405020304" pitchFamily="18" charset="0"/>
              </a:rPr>
              <a:t>Roz Annunziato is Parliamentarian.</a:t>
            </a:r>
          </a:p>
          <a:p>
            <a:r>
              <a:rPr lang="en-US" sz="2600" dirty="0">
                <a:latin typeface="Times New Roman" panose="02020603050405020304" pitchFamily="18" charset="0"/>
                <a:cs typeface="Times New Roman" panose="02020603050405020304" pitchFamily="18" charset="0"/>
              </a:rPr>
              <a:t>Madam Secretary – do we have a quorum?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1629811" y="2206495"/>
            <a:ext cx="75882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2"/>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3">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4">
            <a:alphaModFix amt="47000"/>
          </a:blip>
          <a:stretch>
            <a:fillRect/>
          </a:stretch>
        </p:blipFill>
        <p:spPr>
          <a:xfrm>
            <a:off x="-11371" y="4320882"/>
            <a:ext cx="3763541" cy="1679868"/>
          </a:xfrm>
          <a:prstGeom prst="rect">
            <a:avLst/>
          </a:prstGeom>
        </p:spPr>
      </p:pic>
      <p:sp>
        <p:nvSpPr>
          <p:cNvPr id="2" name="Title 1">
            <a:extLst>
              <a:ext uri="{FF2B5EF4-FFF2-40B4-BE49-F238E27FC236}">
                <a16:creationId xmlns:a16="http://schemas.microsoft.com/office/drawing/2014/main" id="{B90CBA0A-27A9-828A-8971-1ABD476CBDCF}"/>
              </a:ext>
            </a:extLst>
          </p:cNvPr>
          <p:cNvSpPr txBox="1">
            <a:spLocks/>
          </p:cNvSpPr>
          <p:nvPr/>
        </p:nvSpPr>
        <p:spPr>
          <a:xfrm>
            <a:off x="1744111" y="2320795"/>
            <a:ext cx="75882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sp>
        <p:nvSpPr>
          <p:cNvPr id="8" name="object 3">
            <a:extLst>
              <a:ext uri="{FF2B5EF4-FFF2-40B4-BE49-F238E27FC236}">
                <a16:creationId xmlns:a16="http://schemas.microsoft.com/office/drawing/2014/main" id="{9E67B894-9F29-DF11-422A-04E6C6597F08}"/>
              </a:ext>
            </a:extLst>
          </p:cNvPr>
          <p:cNvSpPr txBox="1"/>
          <p:nvPr/>
        </p:nvSpPr>
        <p:spPr>
          <a:xfrm>
            <a:off x="1316585" y="2162083"/>
            <a:ext cx="5777898"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9525" algn="ctr">
              <a:spcBef>
                <a:spcPts val="450"/>
              </a:spcBef>
              <a:defRPr sz="2800" b="1" spc="-5"/>
            </a:pPr>
            <a:r>
              <a:rPr sz="2100" dirty="0"/>
              <a:t>PORTFOLIO</a:t>
            </a:r>
            <a:r>
              <a:rPr sz="2100" spc="11" dirty="0"/>
              <a:t> </a:t>
            </a:r>
            <a:r>
              <a:rPr sz="2100" dirty="0"/>
              <a:t>–</a:t>
            </a:r>
            <a:r>
              <a:rPr sz="2100" spc="-8" dirty="0"/>
              <a:t> </a:t>
            </a:r>
            <a:r>
              <a:rPr sz="2100" dirty="0"/>
              <a:t>TRUBEE</a:t>
            </a:r>
            <a:r>
              <a:rPr lang="en-US" sz="2100" dirty="0"/>
              <a:t> </a:t>
            </a:r>
            <a:r>
              <a:rPr lang="en-US" sz="2100" spc="-34" dirty="0"/>
              <a:t>WEALTH ADVISORS</a:t>
            </a:r>
            <a:endParaRPr lang="en-US" sz="2100" dirty="0"/>
          </a:p>
          <a:p>
            <a:pPr indent="525304" algn="ctr">
              <a:spcBef>
                <a:spcPts val="375"/>
              </a:spcBef>
              <a:defRPr sz="2800" b="1" spc="-5"/>
            </a:pPr>
            <a:r>
              <a:rPr lang="en-US" sz="2100" dirty="0"/>
              <a:t>March 30, 2025</a:t>
            </a:r>
            <a:endParaRPr lang="en-US" sz="2100" spc="4" dirty="0"/>
          </a:p>
        </p:txBody>
      </p:sp>
      <p:sp>
        <p:nvSpPr>
          <p:cNvPr id="9" name="TextBox 6">
            <a:extLst>
              <a:ext uri="{FF2B5EF4-FFF2-40B4-BE49-F238E27FC236}">
                <a16:creationId xmlns:a16="http://schemas.microsoft.com/office/drawing/2014/main" id="{98EDFDD5-E1CE-6AC2-77F6-8059A6F3FF16}"/>
              </a:ext>
            </a:extLst>
          </p:cNvPr>
          <p:cNvSpPr txBox="1"/>
          <p:nvPr/>
        </p:nvSpPr>
        <p:spPr>
          <a:xfrm>
            <a:off x="1236480" y="2969128"/>
            <a:ext cx="6993120" cy="200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defRPr sz="2400"/>
            </a:pPr>
            <a:r>
              <a:rPr sz="2100" dirty="0"/>
              <a:t>Cash					$</a:t>
            </a:r>
            <a:r>
              <a:rPr lang="en-US" sz="2100" dirty="0"/>
              <a:t>586</a:t>
            </a:r>
            <a:r>
              <a:rPr sz="2100" dirty="0"/>
              <a:t>	</a:t>
            </a:r>
            <a:r>
              <a:rPr lang="en-US" sz="2100" dirty="0"/>
              <a:t> 	</a:t>
            </a:r>
          </a:p>
          <a:p>
            <a:pPr>
              <a:defRPr sz="2400"/>
            </a:pPr>
            <a:r>
              <a:rPr lang="en-US" sz="2100" dirty="0"/>
              <a:t>Investments</a:t>
            </a:r>
            <a:r>
              <a:rPr sz="2100" dirty="0"/>
              <a:t>				$</a:t>
            </a:r>
            <a:r>
              <a:rPr lang="en-US" sz="2100" dirty="0"/>
              <a:t>778,639      </a:t>
            </a:r>
            <a:r>
              <a:rPr sz="2100" dirty="0"/>
              <a:t>					</a:t>
            </a:r>
            <a:r>
              <a:rPr lang="en-US" sz="2100" dirty="0"/>
              <a:t>           </a:t>
            </a:r>
            <a:endParaRPr sz="2100" dirty="0"/>
          </a:p>
          <a:p>
            <a:pPr>
              <a:defRPr sz="2400" b="1"/>
            </a:pPr>
            <a:r>
              <a:rPr sz="2100" dirty="0"/>
              <a:t>Total Portfolio Account		</a:t>
            </a:r>
            <a:r>
              <a:rPr lang="en-US" sz="2100" dirty="0"/>
              <a:t>	</a:t>
            </a:r>
            <a:r>
              <a:rPr sz="2100" dirty="0"/>
              <a:t>$</a:t>
            </a:r>
            <a:r>
              <a:rPr lang="en-US" sz="2100" u="sng" dirty="0"/>
              <a:t>779,225</a:t>
            </a:r>
            <a:endParaRPr sz="2100" u="sng" dirty="0"/>
          </a:p>
          <a:p>
            <a:pPr>
              <a:defRPr sz="2400" b="1"/>
            </a:pPr>
            <a:endParaRPr lang="en-US" sz="2100" dirty="0"/>
          </a:p>
          <a:p>
            <a:pPr>
              <a:defRPr sz="2400" b="1"/>
            </a:pPr>
            <a:r>
              <a:rPr lang="en-US" sz="2100" dirty="0"/>
              <a:t>(4/15/25 $741,833)</a:t>
            </a:r>
            <a:r>
              <a:rPr sz="2100" dirty="0"/>
              <a:t>	</a:t>
            </a:r>
            <a:r>
              <a:rPr lang="en-US" sz="2100" dirty="0"/>
              <a:t>			</a:t>
            </a:r>
            <a:endParaRPr sz="2100" dirty="0"/>
          </a:p>
        </p:txBody>
      </p:sp>
      <p:sp>
        <p:nvSpPr>
          <p:cNvPr id="12" name="Title 5">
            <a:extLst>
              <a:ext uri="{FF2B5EF4-FFF2-40B4-BE49-F238E27FC236}">
                <a16:creationId xmlns:a16="http://schemas.microsoft.com/office/drawing/2014/main" id="{CE062D95-822F-8DA2-4A6A-8D8E27D274C6}"/>
              </a:ext>
            </a:extLst>
          </p:cNvPr>
          <p:cNvSpPr>
            <a:spLocks noGrp="1"/>
          </p:cNvSpPr>
          <p:nvPr>
            <p:ph type="title"/>
          </p:nvPr>
        </p:nvSpPr>
        <p:spPr>
          <a:xfrm>
            <a:off x="1629811" y="857251"/>
            <a:ext cx="7349090" cy="1127255"/>
          </a:xfrm>
        </p:spPr>
        <p:txBody>
          <a:bodyPr>
            <a:normAutofit/>
          </a:bodyPr>
          <a:lstStyle/>
          <a:p>
            <a:r>
              <a:rPr lang="en-US" sz="3600" dirty="0">
                <a:latin typeface="Calibri Light" panose="020F0502020204030204" pitchFamily="34" charset="0"/>
                <a:cs typeface="Calibri Light" panose="020F0502020204030204" pitchFamily="34" charset="0"/>
              </a:rPr>
              <a:t>Endowment Memorial Fund Continued</a:t>
            </a:r>
          </a:p>
        </p:txBody>
      </p:sp>
    </p:spTree>
    <p:extLst>
      <p:ext uri="{BB962C8B-B14F-4D97-AF65-F5344CB8AC3E}">
        <p14:creationId xmlns:p14="http://schemas.microsoft.com/office/powerpoint/2010/main" val="295235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62AFB5-42DA-F00A-BF0A-957C93F52BAD}"/>
              </a:ext>
            </a:extLst>
          </p:cNvPr>
          <p:cNvSpPr txBox="1">
            <a:spLocks/>
          </p:cNvSpPr>
          <p:nvPr/>
        </p:nvSpPr>
        <p:spPr>
          <a:xfrm>
            <a:off x="1629811" y="2206495"/>
            <a:ext cx="75882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pic>
        <p:nvPicPr>
          <p:cNvPr id="17" name="Content Placeholder 11" descr="A picture containing text&#10;&#10;Description automatically generated">
            <a:extLst>
              <a:ext uri="{FF2B5EF4-FFF2-40B4-BE49-F238E27FC236}">
                <a16:creationId xmlns:a16="http://schemas.microsoft.com/office/drawing/2014/main" id="{A2F766B9-007B-BD9A-CEFF-E19233575085}"/>
              </a:ext>
            </a:extLst>
          </p:cNvPr>
          <p:cNvPicPr>
            <a:picLocks noChangeAspect="1"/>
          </p:cNvPicPr>
          <p:nvPr/>
        </p:nvPicPr>
        <p:blipFill>
          <a:blip r:embed="rId2"/>
          <a:stretch>
            <a:fillRect/>
          </a:stretch>
        </p:blipFill>
        <p:spPr>
          <a:xfrm>
            <a:off x="52143" y="857250"/>
            <a:ext cx="1577668" cy="1139427"/>
          </a:xfrm>
          <a:prstGeom prst="rect">
            <a:avLst/>
          </a:prstGeom>
          <a:noFill/>
        </p:spPr>
      </p:pic>
      <p:cxnSp>
        <p:nvCxnSpPr>
          <p:cNvPr id="4" name="Straight Connector 3">
            <a:extLst>
              <a:ext uri="{FF2B5EF4-FFF2-40B4-BE49-F238E27FC236}">
                <a16:creationId xmlns:a16="http://schemas.microsoft.com/office/drawing/2014/main" id="{F7671E8C-74AD-10D1-A5C6-B37BFAAC62EC}"/>
              </a:ext>
            </a:extLst>
          </p:cNvPr>
          <p:cNvCxnSpPr>
            <a:cxnSpLocks/>
          </p:cNvCxnSpPr>
          <p:nvPr/>
        </p:nvCxnSpPr>
        <p:spPr>
          <a:xfrm flipV="1">
            <a:off x="-70559" y="1984504"/>
            <a:ext cx="9162417" cy="9128"/>
          </a:xfrm>
          <a:prstGeom prst="line">
            <a:avLst/>
          </a:prstGeom>
          <a:ln w="34925">
            <a:solidFill>
              <a:srgbClr val="264099"/>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a:extLst>
              <a:ext uri="{FF2B5EF4-FFF2-40B4-BE49-F238E27FC236}">
                <a16:creationId xmlns:a16="http://schemas.microsoft.com/office/drawing/2014/main" id="{8503D49D-29A6-8162-6714-8067DEA77CAF}"/>
              </a:ext>
            </a:extLst>
          </p:cNvPr>
          <p:cNvPicPr>
            <a:picLocks noChangeAspect="1"/>
          </p:cNvPicPr>
          <p:nvPr/>
        </p:nvPicPr>
        <p:blipFill>
          <a:blip r:embed="rId3">
            <a:alphaModFix amt="55000"/>
          </a:blip>
          <a:stretch>
            <a:fillRect/>
          </a:stretch>
        </p:blipFill>
        <p:spPr>
          <a:xfrm>
            <a:off x="8127157" y="5070475"/>
            <a:ext cx="994433" cy="930275"/>
          </a:xfrm>
          <a:prstGeom prst="rect">
            <a:avLst/>
          </a:prstGeom>
        </p:spPr>
      </p:pic>
      <p:pic>
        <p:nvPicPr>
          <p:cNvPr id="7" name="Picture 6" descr="Icon&#10;&#10;Description automatically generated">
            <a:extLst>
              <a:ext uri="{FF2B5EF4-FFF2-40B4-BE49-F238E27FC236}">
                <a16:creationId xmlns:a16="http://schemas.microsoft.com/office/drawing/2014/main" id="{38882A18-A15D-1FC8-A334-7BED661E226F}"/>
              </a:ext>
            </a:extLst>
          </p:cNvPr>
          <p:cNvPicPr>
            <a:picLocks noChangeAspect="1"/>
          </p:cNvPicPr>
          <p:nvPr/>
        </p:nvPicPr>
        <p:blipFill>
          <a:blip r:embed="rId4">
            <a:alphaModFix amt="47000"/>
          </a:blip>
          <a:stretch>
            <a:fillRect/>
          </a:stretch>
        </p:blipFill>
        <p:spPr>
          <a:xfrm rot="16200000">
            <a:off x="6917304" y="1816160"/>
            <a:ext cx="3016542" cy="1346443"/>
          </a:xfrm>
          <a:prstGeom prst="rect">
            <a:avLst/>
          </a:prstGeom>
        </p:spPr>
      </p:pic>
      <p:sp>
        <p:nvSpPr>
          <p:cNvPr id="3" name="TextBox 2">
            <a:extLst>
              <a:ext uri="{FF2B5EF4-FFF2-40B4-BE49-F238E27FC236}">
                <a16:creationId xmlns:a16="http://schemas.microsoft.com/office/drawing/2014/main" id="{36AC8032-692D-32C1-BD8A-519F9934BB93}"/>
              </a:ext>
            </a:extLst>
          </p:cNvPr>
          <p:cNvSpPr txBox="1"/>
          <p:nvPr/>
        </p:nvSpPr>
        <p:spPr>
          <a:xfrm>
            <a:off x="336665" y="2378478"/>
            <a:ext cx="7468986" cy="4213141"/>
          </a:xfrm>
          <a:prstGeom prst="rect">
            <a:avLst/>
          </a:prstGeom>
          <a:noFill/>
        </p:spPr>
        <p:txBody>
          <a:bodyPr wrap="square">
            <a:spAutoFit/>
          </a:bodyPr>
          <a:lstStyle/>
          <a:p>
            <a:pPr marL="9525" marR="3810">
              <a:lnSpc>
                <a:spcPts val="1950"/>
              </a:lnSpc>
              <a:spcBef>
                <a:spcPts val="450"/>
              </a:spcBef>
              <a:buClr>
                <a:srgbClr val="1F497D"/>
              </a:buClr>
              <a:buSzPct val="100000"/>
              <a:defRPr sz="2400"/>
            </a:pPr>
            <a:endParaRPr lang="en-US" sz="2400" dirty="0">
              <a:latin typeface="+mj-lt"/>
            </a:endParaRPr>
          </a:p>
          <a:p>
            <a:pPr marL="9525" marR="3810">
              <a:lnSpc>
                <a:spcPts val="1950"/>
              </a:lnSpc>
              <a:spcBef>
                <a:spcPts val="450"/>
              </a:spcBef>
              <a:buClr>
                <a:srgbClr val="1F497D"/>
              </a:buClr>
              <a:buSzPct val="100000"/>
              <a:defRPr sz="2400"/>
            </a:pPr>
            <a:r>
              <a:rPr lang="en-US" sz="2400" dirty="0">
                <a:latin typeface="+mj-lt"/>
              </a:rPr>
              <a:t>*We, the Past Presidents of the Endowment Memorial Fund Committee commend you, Kathleen Schwinger, for your  leadership and your Board of Directors for its tireless </a:t>
            </a:r>
          </a:p>
          <a:p>
            <a:pPr marL="9525" marR="3810">
              <a:lnSpc>
                <a:spcPts val="1950"/>
              </a:lnSpc>
              <a:spcBef>
                <a:spcPts val="450"/>
              </a:spcBef>
              <a:buClr>
                <a:srgbClr val="1F497D"/>
              </a:buClr>
              <a:buSzPct val="100000"/>
              <a:defRPr sz="2400"/>
            </a:pPr>
            <a:r>
              <a:rPr lang="en-US" sz="2400" dirty="0">
                <a:latin typeface="+mj-lt"/>
              </a:rPr>
              <a:t>efforts and dedication throughout the 2024-25 Club year.</a:t>
            </a:r>
          </a:p>
          <a:p>
            <a:pPr marL="9525" marR="3810">
              <a:lnSpc>
                <a:spcPts val="1950"/>
              </a:lnSpc>
              <a:spcBef>
                <a:spcPts val="450"/>
              </a:spcBef>
              <a:buClr>
                <a:srgbClr val="1F497D"/>
              </a:buClr>
              <a:buSzPct val="100000"/>
              <a:defRPr sz="2400"/>
            </a:pPr>
            <a:endParaRPr lang="en-US" sz="2400" dirty="0">
              <a:latin typeface="+mj-lt"/>
            </a:endParaRPr>
          </a:p>
          <a:p>
            <a:pPr marL="9525" marR="3810">
              <a:lnSpc>
                <a:spcPts val="1950"/>
              </a:lnSpc>
              <a:spcBef>
                <a:spcPts val="450"/>
              </a:spcBef>
              <a:buClr>
                <a:srgbClr val="1F497D"/>
              </a:buClr>
              <a:buSzPct val="100000"/>
              <a:defRPr sz="2400"/>
            </a:pPr>
            <a:r>
              <a:rPr lang="en-US" sz="2400" dirty="0">
                <a:latin typeface="+mj-lt"/>
              </a:rPr>
              <a:t>*As a key role of the EMF, we hereby gift the Twentieth Century Club $15,000 which will be deposited directly</a:t>
            </a:r>
          </a:p>
          <a:p>
            <a:pPr marL="9525" marR="3810">
              <a:lnSpc>
                <a:spcPts val="1950"/>
              </a:lnSpc>
              <a:spcBef>
                <a:spcPts val="450"/>
              </a:spcBef>
              <a:buClr>
                <a:srgbClr val="1F497D"/>
              </a:buClr>
              <a:buSzPct val="100000"/>
              <a:defRPr sz="2400"/>
            </a:pPr>
            <a:r>
              <a:rPr lang="en-US" sz="2400" dirty="0">
                <a:latin typeface="+mj-lt"/>
              </a:rPr>
              <a:t>into the TCC general fund.  This is in addition to the $30,000 gifted in December 2024 for the floors for a total of $45,000 for the 24-25 Club year.</a:t>
            </a:r>
          </a:p>
          <a:p>
            <a:pPr marL="9525" marR="3810">
              <a:lnSpc>
                <a:spcPts val="1950"/>
              </a:lnSpc>
              <a:spcBef>
                <a:spcPts val="450"/>
              </a:spcBef>
              <a:buClr>
                <a:srgbClr val="1F497D"/>
              </a:buClr>
              <a:buSzPct val="100000"/>
              <a:defRPr sz="2400"/>
            </a:pPr>
            <a:endParaRPr lang="en-US" sz="2400" dirty="0">
              <a:latin typeface="+mj-lt"/>
            </a:endParaRPr>
          </a:p>
          <a:p>
            <a:pPr marL="9525" marR="3810">
              <a:lnSpc>
                <a:spcPts val="1950"/>
              </a:lnSpc>
              <a:spcBef>
                <a:spcPts val="450"/>
              </a:spcBef>
              <a:buClr>
                <a:srgbClr val="1F497D"/>
              </a:buClr>
              <a:buSzPct val="100000"/>
              <a:defRPr sz="2400"/>
            </a:pPr>
            <a:r>
              <a:rPr lang="en-US" sz="2400" dirty="0">
                <a:latin typeface="+mj-lt"/>
              </a:rPr>
              <a:t> Respectfully submitted, Lee Mary Grunert (EMF Chair)</a:t>
            </a:r>
          </a:p>
          <a:p>
            <a:pPr marL="9525" marR="3810">
              <a:lnSpc>
                <a:spcPts val="1950"/>
              </a:lnSpc>
              <a:spcBef>
                <a:spcPts val="450"/>
              </a:spcBef>
              <a:buClr>
                <a:srgbClr val="1F497D"/>
              </a:buClr>
              <a:buSzPct val="100000"/>
              <a:defRPr sz="2400"/>
            </a:pPr>
            <a:endParaRPr lang="en-US" sz="2400" dirty="0">
              <a:latin typeface="+mj-lt"/>
            </a:endParaRPr>
          </a:p>
        </p:txBody>
      </p:sp>
      <p:sp>
        <p:nvSpPr>
          <p:cNvPr id="9" name="Title 5">
            <a:extLst>
              <a:ext uri="{FF2B5EF4-FFF2-40B4-BE49-F238E27FC236}">
                <a16:creationId xmlns:a16="http://schemas.microsoft.com/office/drawing/2014/main" id="{70EB3028-E851-B2A7-9262-670527AC8C45}"/>
              </a:ext>
            </a:extLst>
          </p:cNvPr>
          <p:cNvSpPr>
            <a:spLocks noGrp="1"/>
          </p:cNvSpPr>
          <p:nvPr>
            <p:ph type="title"/>
          </p:nvPr>
        </p:nvSpPr>
        <p:spPr>
          <a:xfrm>
            <a:off x="1629811" y="857251"/>
            <a:ext cx="7349090" cy="1127255"/>
          </a:xfrm>
        </p:spPr>
        <p:txBody>
          <a:bodyPr>
            <a:normAutofit/>
          </a:bodyPr>
          <a:lstStyle/>
          <a:p>
            <a:r>
              <a:rPr lang="en-US" sz="3600" dirty="0">
                <a:latin typeface="Calibri Light" panose="020F0502020204030204" pitchFamily="34" charset="0"/>
                <a:cs typeface="Calibri Light" panose="020F0502020204030204" pitchFamily="34" charset="0"/>
              </a:rPr>
              <a:t>Endowment Memorial Fund Continued</a:t>
            </a:r>
          </a:p>
        </p:txBody>
      </p:sp>
    </p:spTree>
    <p:extLst>
      <p:ext uri="{BB962C8B-B14F-4D97-AF65-F5344CB8AC3E}">
        <p14:creationId xmlns:p14="http://schemas.microsoft.com/office/powerpoint/2010/main" val="822464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ate in a garden&#10;&#10;AI-generated content may be incorrect.">
            <a:extLst>
              <a:ext uri="{FF2B5EF4-FFF2-40B4-BE49-F238E27FC236}">
                <a16:creationId xmlns:a16="http://schemas.microsoft.com/office/drawing/2014/main" id="{F572D118-975B-CE9C-CE29-4A6B808A3B3C}"/>
              </a:ext>
            </a:extLst>
          </p:cNvPr>
          <p:cNvPicPr>
            <a:picLocks noChangeAspect="1"/>
          </p:cNvPicPr>
          <p:nvPr/>
        </p:nvPicPr>
        <p:blipFill>
          <a:blip r:embed="rId2">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3458875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14400" y="1425854"/>
            <a:ext cx="6477000" cy="444545"/>
          </a:xfrm>
          <a:prstGeom prst="rect">
            <a:avLst/>
          </a:prstGeom>
        </p:spPr>
        <p:txBody>
          <a:bodyPr wrap="square" lIns="0" tIns="0" rIns="0" bIns="0" rtlCol="0" anchor="t">
            <a:spAutoFit/>
          </a:bodyPr>
          <a:lstStyle/>
          <a:p>
            <a:pPr algn="l">
              <a:lnSpc>
                <a:spcPts val="3898"/>
              </a:lnSpc>
            </a:pPr>
            <a:endParaRPr lang="en-US" sz="2052" dirty="0">
              <a:solidFill>
                <a:srgbClr val="002060"/>
              </a:solidFill>
              <a:latin typeface="Calibri (MS)"/>
              <a:ea typeface="Calibri (MS)"/>
              <a:cs typeface="Calibri (MS)"/>
              <a:sym typeface="Calibri (MS)"/>
            </a:endParaRPr>
          </a:p>
        </p:txBody>
      </p:sp>
      <p:sp>
        <p:nvSpPr>
          <p:cNvPr id="16" name="TextBox 15">
            <a:extLst>
              <a:ext uri="{FF2B5EF4-FFF2-40B4-BE49-F238E27FC236}">
                <a16:creationId xmlns:a16="http://schemas.microsoft.com/office/drawing/2014/main" id="{1B3EA572-61E2-CCEC-979E-6929EEBF2514}"/>
              </a:ext>
            </a:extLst>
          </p:cNvPr>
          <p:cNvSpPr txBox="1"/>
          <p:nvPr/>
        </p:nvSpPr>
        <p:spPr>
          <a:xfrm>
            <a:off x="1600200" y="646220"/>
            <a:ext cx="67818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BYLAWS – Kathleen McCarthy</a:t>
            </a:r>
          </a:p>
        </p:txBody>
      </p:sp>
      <p:sp>
        <p:nvSpPr>
          <p:cNvPr id="2" name="TextBox 1">
            <a:extLst>
              <a:ext uri="{FF2B5EF4-FFF2-40B4-BE49-F238E27FC236}">
                <a16:creationId xmlns:a16="http://schemas.microsoft.com/office/drawing/2014/main" id="{2550BF9E-2E2D-3BC6-F460-EA79AC4C21FE}"/>
              </a:ext>
            </a:extLst>
          </p:cNvPr>
          <p:cNvSpPr txBox="1"/>
          <p:nvPr/>
        </p:nvSpPr>
        <p:spPr>
          <a:xfrm>
            <a:off x="762000" y="1425854"/>
            <a:ext cx="7924800" cy="4185761"/>
          </a:xfrm>
          <a:prstGeom prst="rect">
            <a:avLst/>
          </a:prstGeom>
          <a:noFill/>
        </p:spPr>
        <p:txBody>
          <a:bodyPr wrap="square" rtlCol="0">
            <a:spAutoFit/>
          </a:bodyPr>
          <a:lstStyle/>
          <a:p>
            <a:r>
              <a:rPr lang="en-US" sz="2400" u="sng" dirty="0">
                <a:latin typeface="Times New Roman" panose="02020603050405020304" pitchFamily="18" charset="0"/>
                <a:cs typeface="Times New Roman" panose="02020603050405020304" pitchFamily="18" charset="0"/>
              </a:rPr>
              <a:t>PROPOSED AMENDMENT TO -Article VI Nominations and Elections. Section 3. Eligibility for Director: </a:t>
            </a:r>
            <a:endParaRPr lang="en-US" u="sng" dirty="0">
              <a:latin typeface="Times New Roman" panose="02020603050405020304" pitchFamily="18" charset="0"/>
              <a:cs typeface="Times New Roman" panose="02020603050405020304" pitchFamily="18" charset="0"/>
            </a:endParaRPr>
          </a:p>
          <a:p>
            <a:endParaRPr lang="en-US" dirty="0"/>
          </a:p>
          <a:p>
            <a:r>
              <a:rPr lang="en-US" sz="2000" u="sng" dirty="0">
                <a:latin typeface="Times New Roman" panose="02020603050405020304" pitchFamily="18" charset="0"/>
                <a:cs typeface="Times New Roman" panose="02020603050405020304" pitchFamily="18" charset="0"/>
              </a:rPr>
              <a:t>Current Language</a:t>
            </a:r>
            <a:r>
              <a:rPr lang="en-US" sz="2000" dirty="0">
                <a:latin typeface="Times New Roman" panose="02020603050405020304" pitchFamily="18" charset="0"/>
                <a:cs typeface="Times New Roman" panose="02020603050405020304" pitchFamily="18" charset="0"/>
              </a:rPr>
              <a:t>: Only those who have been members of the Club for at least three (3) years (prior to May 1) are eligible for the office of Director. </a:t>
            </a:r>
          </a:p>
          <a:p>
            <a:r>
              <a:rPr lang="en-US" sz="2000" u="sng" dirty="0">
                <a:latin typeface="Times New Roman" panose="02020603050405020304" pitchFamily="18" charset="0"/>
                <a:cs typeface="Times New Roman" panose="02020603050405020304" pitchFamily="18" charset="0"/>
              </a:rPr>
              <a:t>Proposed Language</a:t>
            </a:r>
            <a:r>
              <a:rPr lang="en-US" sz="2000" dirty="0">
                <a:latin typeface="Times New Roman" panose="02020603050405020304" pitchFamily="18" charset="0"/>
                <a:cs typeface="Times New Roman" panose="02020603050405020304" pitchFamily="18" charset="0"/>
              </a:rPr>
              <a:t>: Only those who have been members of the Club for at least two (2) years (prior to May 1) are eligible for the office of Director. </a:t>
            </a:r>
          </a:p>
          <a:p>
            <a:r>
              <a:rPr lang="en-US" sz="2000" u="sng" dirty="0">
                <a:latin typeface="Times New Roman" panose="02020603050405020304" pitchFamily="18" charset="0"/>
                <a:cs typeface="Times New Roman" panose="02020603050405020304" pitchFamily="18" charset="0"/>
              </a:rPr>
              <a:t>Rationale</a:t>
            </a:r>
            <a:r>
              <a:rPr lang="en-US" sz="2000" dirty="0">
                <a:latin typeface="Times New Roman" panose="02020603050405020304" pitchFamily="18" charset="0"/>
                <a:cs typeface="Times New Roman" panose="02020603050405020304" pitchFamily="18" charset="0"/>
              </a:rPr>
              <a:t>: This change was recommended by the Nominating Committee which noted there were many members with 2 or more years of memberships, but not quite 3 years who displayed their interest and enthusiasm for the Club. Many have already taken on leadership roles in committees. They would have been good candidates for the Board. Lessening the length of membership will increase the pool of candidates. </a:t>
            </a:r>
          </a:p>
        </p:txBody>
      </p:sp>
      <p:pic>
        <p:nvPicPr>
          <p:cNvPr id="6" name="Picture 5">
            <a:extLst>
              <a:ext uri="{FF2B5EF4-FFF2-40B4-BE49-F238E27FC236}">
                <a16:creationId xmlns:a16="http://schemas.microsoft.com/office/drawing/2014/main" id="{AF737BD9-14F7-5A84-6269-972E082B8A21}"/>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95116" y="2599944"/>
            <a:ext cx="2011680" cy="310896"/>
          </a:xfrm>
          <a:custGeom>
            <a:avLst/>
            <a:gdLst/>
            <a:ahLst/>
            <a:cxnLst/>
            <a:rect l="l" t="t" r="r" b="b"/>
            <a:pathLst>
              <a:path w="2011680" h="310896">
                <a:moveTo>
                  <a:pt x="0" y="0"/>
                </a:moveTo>
                <a:lnTo>
                  <a:pt x="2011680" y="0"/>
                </a:lnTo>
                <a:lnTo>
                  <a:pt x="2011680" y="310896"/>
                </a:lnTo>
                <a:lnTo>
                  <a:pt x="0" y="310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2798702" y="237277"/>
            <a:ext cx="3977669" cy="598112"/>
          </a:xfrm>
          <a:prstGeom prst="rect">
            <a:avLst/>
          </a:prstGeom>
        </p:spPr>
        <p:txBody>
          <a:bodyPr lIns="0" tIns="0" rIns="0" bIns="0" rtlCol="0" anchor="t">
            <a:spAutoFit/>
          </a:bodyPr>
          <a:lstStyle/>
          <a:p>
            <a:pPr algn="ctr">
              <a:lnSpc>
                <a:spcPts val="5040"/>
              </a:lnSpc>
            </a:pPr>
            <a:r>
              <a:rPr lang="en-US" sz="3200" spc="-36" dirty="0">
                <a:solidFill>
                  <a:srgbClr val="002060"/>
                </a:solidFill>
                <a:latin typeface="Times New Roman" panose="02020603050405020304" pitchFamily="18" charset="0"/>
                <a:ea typeface="IBM Plex Sans"/>
                <a:cs typeface="Times New Roman" panose="02020603050405020304" pitchFamily="18" charset="0"/>
                <a:sym typeface="IBM Plex Sans"/>
              </a:rPr>
              <a:t>BYLAWS</a:t>
            </a:r>
            <a:r>
              <a:rPr lang="en-US" sz="3600" spc="-36" dirty="0">
                <a:solidFill>
                  <a:srgbClr val="002060"/>
                </a:solidFill>
                <a:latin typeface="Times New Roman" panose="02020603050405020304" pitchFamily="18" charset="0"/>
                <a:ea typeface="IBM Plex Sans"/>
                <a:cs typeface="Times New Roman" panose="02020603050405020304" pitchFamily="18" charset="0"/>
                <a:sym typeface="IBM Plex Sans"/>
              </a:rPr>
              <a:t> </a:t>
            </a:r>
          </a:p>
        </p:txBody>
      </p:sp>
      <p:sp>
        <p:nvSpPr>
          <p:cNvPr id="11" name="TextBox 10">
            <a:extLst>
              <a:ext uri="{FF2B5EF4-FFF2-40B4-BE49-F238E27FC236}">
                <a16:creationId xmlns:a16="http://schemas.microsoft.com/office/drawing/2014/main" id="{FED926FE-7C41-8A07-504D-A4CE7DF8E4B6}"/>
              </a:ext>
            </a:extLst>
          </p:cNvPr>
          <p:cNvSpPr txBox="1"/>
          <p:nvPr/>
        </p:nvSpPr>
        <p:spPr>
          <a:xfrm>
            <a:off x="829056" y="926857"/>
            <a:ext cx="7543800" cy="6001643"/>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PROPOSED AMENDMENT TO Article VI. Section 6. Nomination of Directors. c. Slate of Candidates</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Current Language</a:t>
            </a:r>
            <a:r>
              <a:rPr lang="en-US" dirty="0">
                <a:latin typeface="Times New Roman" panose="02020603050405020304" pitchFamily="18" charset="0"/>
                <a:cs typeface="Times New Roman" panose="02020603050405020304" pitchFamily="18" charset="0"/>
              </a:rPr>
              <a:t>: There will be a single slate of five (5) candidates for Directors. The slate will be presented to the Board of Directors at its first meeting in February and will be the slate for the electing of five (5) Directors. the slate of candidates will be posted on the bulletin board on the same day it is presented to the Board of Directors. No nominations will be made from the floor. </a:t>
            </a:r>
          </a:p>
          <a:p>
            <a:r>
              <a:rPr lang="en-US" u="sng" dirty="0">
                <a:latin typeface="Times New Roman" panose="02020603050405020304" pitchFamily="18" charset="0"/>
                <a:cs typeface="Times New Roman" panose="02020603050405020304" pitchFamily="18" charset="0"/>
              </a:rPr>
              <a:t>Proposed Language</a:t>
            </a:r>
            <a:r>
              <a:rPr lang="en-US" dirty="0">
                <a:latin typeface="Times New Roman" panose="02020603050405020304" pitchFamily="18" charset="0"/>
                <a:cs typeface="Times New Roman" panose="02020603050405020304" pitchFamily="18" charset="0"/>
              </a:rPr>
              <a:t>: There will be a single slate of five (5) candidates for Directors. The slate will be presented to the Board of Directors at its first meeting following the formation of the slate, but no later than its meeting in February and will be the slate for the electing of five (5) Directors. the slate of candidates will be posted on the bulletin board on the same day it is presented to the Board of Directors. No nominations will be made from the floor when the slate is presented at the Annual Meeting in April. </a:t>
            </a:r>
          </a:p>
          <a:p>
            <a:r>
              <a:rPr lang="en-US" u="sng" dirty="0">
                <a:latin typeface="Times New Roman" panose="02020603050405020304" pitchFamily="18" charset="0"/>
                <a:cs typeface="Times New Roman" panose="02020603050405020304" pitchFamily="18" charset="0"/>
              </a:rPr>
              <a:t>Rationale</a:t>
            </a:r>
            <a:r>
              <a:rPr lang="en-US" dirty="0">
                <a:latin typeface="Times New Roman" panose="02020603050405020304" pitchFamily="18" charset="0"/>
                <a:cs typeface="Times New Roman" panose="02020603050405020304" pitchFamily="18" charset="0"/>
              </a:rPr>
              <a:t>: If the Nominating Committee is able to form a slate of candidates by the time the Board meets in January, it would be unnecessary to wait until February to make the presentation to the Board. This will allow the incoming President to have more time to determine committee assignments for all members of the Board.</a:t>
            </a:r>
          </a:p>
        </p:txBody>
      </p:sp>
      <p:pic>
        <p:nvPicPr>
          <p:cNvPr id="3" name="Picture 2">
            <a:extLst>
              <a:ext uri="{FF2B5EF4-FFF2-40B4-BE49-F238E27FC236}">
                <a16:creationId xmlns:a16="http://schemas.microsoft.com/office/drawing/2014/main" id="{393C90EF-0E27-2049-A23E-242F7A91C959}"/>
              </a:ext>
            </a:extLst>
          </p:cNvPr>
          <p:cNvPicPr>
            <a:picLocks noChangeAspect="1"/>
          </p:cNvPicPr>
          <p:nvPr/>
        </p:nvPicPr>
        <p:blipFill>
          <a:blip r:embed="rId4">
            <a:alphaModFix/>
            <a:lum bright="-38000" contrast="45000"/>
          </a:blip>
          <a:srcRect/>
          <a:stretch/>
        </p:blipFill>
        <p:spPr>
          <a:xfrm>
            <a:off x="-152400" y="-152400"/>
            <a:ext cx="2286000" cy="1752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ECB46B-F67A-1411-4B9F-13F6D53AAA2D}"/>
              </a:ext>
            </a:extLst>
          </p:cNvPr>
          <p:cNvSpPr txBox="1"/>
          <p:nvPr/>
        </p:nvSpPr>
        <p:spPr>
          <a:xfrm>
            <a:off x="1219200" y="751344"/>
            <a:ext cx="6934200" cy="5632311"/>
          </a:xfrm>
          <a:prstGeom prst="rect">
            <a:avLst/>
          </a:prstGeom>
          <a:noFill/>
        </p:spPr>
        <p:txBody>
          <a:bodyPr wrap="square" rtlCol="0">
            <a:spAutoFit/>
          </a:bodyPr>
          <a:lstStyle/>
          <a:p>
            <a:r>
              <a:rPr lang="en-US" u="sng" dirty="0">
                <a:latin typeface="Times New Roman" panose="02020603050405020304" pitchFamily="18" charset="0"/>
                <a:cs typeface="Times New Roman" panose="02020603050405020304" pitchFamily="18" charset="0"/>
              </a:rPr>
              <a:t>PROPOSED AMENDMENT TO Article VI. Section 7. Nomination and Election of First Vice President/President Elect </a:t>
            </a:r>
          </a:p>
          <a:p>
            <a:endParaRPr lang="en-US" u="sng"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Current Language </a:t>
            </a:r>
            <a:r>
              <a:rPr lang="en-US" dirty="0">
                <a:latin typeface="Times New Roman" panose="02020603050405020304" pitchFamily="18" charset="0"/>
                <a:cs typeface="Times New Roman" panose="02020603050405020304" pitchFamily="18" charset="0"/>
              </a:rPr>
              <a:t>The First Vice President is the President-Elect. The Nominating Committee will nominate a member of the Board of Directors or from the general membership for the Office of First Vice President/President-Elect. If from the general membership, the member must have served on the Board of Directors previously. The name of the nominee will be presented to the Board of Directors at the February Board meeting. Election will be by a majority of Board members present and voting. The First Vice President/President-Elect will be presented to the membership of the Club at the next Wednesday meeting following the election and the term of office as First Vice President/President-Elect will begin on the first Wednesday in May. The term is for one (1) year or until a successor is elected.</a:t>
            </a:r>
          </a:p>
          <a:p>
            <a:r>
              <a:rPr lang="en-US" u="sng" dirty="0">
                <a:latin typeface="Times New Roman" panose="02020603050405020304" pitchFamily="18" charset="0"/>
                <a:cs typeface="Times New Roman" panose="02020603050405020304" pitchFamily="18" charset="0"/>
              </a:rPr>
              <a:t>Proposed Language</a:t>
            </a:r>
            <a:r>
              <a:rPr lang="en-US" dirty="0">
                <a:latin typeface="Times New Roman" panose="02020603050405020304" pitchFamily="18" charset="0"/>
                <a:cs typeface="Times New Roman" panose="02020603050405020304" pitchFamily="18" charset="0"/>
              </a:rPr>
              <a:t>: The First Vice President is the President-Elect. The Nominating Committee will nominate a member of the Board of Directors or from the general membership for the Office of First Vice President/President-Elect. If from the general membership, the member must have served on the Board of Directors previously. </a:t>
            </a:r>
          </a:p>
        </p:txBody>
      </p:sp>
      <p:pic>
        <p:nvPicPr>
          <p:cNvPr id="2" name="Picture 1">
            <a:extLst>
              <a:ext uri="{FF2B5EF4-FFF2-40B4-BE49-F238E27FC236}">
                <a16:creationId xmlns:a16="http://schemas.microsoft.com/office/drawing/2014/main" id="{B54F98AA-984C-91E1-726F-2541F273C6B8}"/>
              </a:ext>
            </a:extLst>
          </p:cNvPr>
          <p:cNvPicPr>
            <a:picLocks noChangeAspect="1"/>
          </p:cNvPicPr>
          <p:nvPr/>
        </p:nvPicPr>
        <p:blipFill>
          <a:blip r:embed="rId2">
            <a:alphaModFix/>
            <a:lum bright="-38000" contrast="45000"/>
          </a:blip>
          <a:srcRect/>
          <a:stretch/>
        </p:blipFill>
        <p:spPr>
          <a:xfrm>
            <a:off x="-304801" y="-23446"/>
            <a:ext cx="2077053" cy="1471246"/>
          </a:xfrm>
          <a:prstGeom prst="rect">
            <a:avLst/>
          </a:prstGeom>
        </p:spPr>
      </p:pic>
      <p:sp>
        <p:nvSpPr>
          <p:cNvPr id="3" name="TextBox 2">
            <a:extLst>
              <a:ext uri="{FF2B5EF4-FFF2-40B4-BE49-F238E27FC236}">
                <a16:creationId xmlns:a16="http://schemas.microsoft.com/office/drawing/2014/main" id="{89E2A19E-0141-F965-05A7-900FED3C917A}"/>
              </a:ext>
            </a:extLst>
          </p:cNvPr>
          <p:cNvSpPr txBox="1"/>
          <p:nvPr/>
        </p:nvSpPr>
        <p:spPr>
          <a:xfrm>
            <a:off x="2819400" y="152400"/>
            <a:ext cx="36576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BYLAWS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62710" y="191300"/>
            <a:ext cx="3872522" cy="565026"/>
          </a:xfrm>
          <a:prstGeom prst="rect">
            <a:avLst/>
          </a:prstGeom>
        </p:spPr>
        <p:txBody>
          <a:bodyPr lIns="0" tIns="0" rIns="0" bIns="0" rtlCol="0" anchor="t">
            <a:spAutoFit/>
          </a:bodyPr>
          <a:lstStyle/>
          <a:p>
            <a:pPr algn="ctr">
              <a:lnSpc>
                <a:spcPts val="5040"/>
              </a:lnSpc>
            </a:pPr>
            <a:r>
              <a:rPr lang="en-US" sz="2800" spc="-36" dirty="0">
                <a:solidFill>
                  <a:srgbClr val="002060"/>
                </a:solidFill>
                <a:latin typeface="Times New Roman" panose="02020603050405020304" pitchFamily="18" charset="0"/>
                <a:ea typeface="IBM Plex Sans"/>
                <a:cs typeface="Times New Roman" panose="02020603050405020304" pitchFamily="18" charset="0"/>
                <a:sym typeface="IBM Plex Sans"/>
              </a:rPr>
              <a:t>BYLAWS </a:t>
            </a:r>
          </a:p>
        </p:txBody>
      </p:sp>
      <p:sp>
        <p:nvSpPr>
          <p:cNvPr id="11" name="TextBox 10">
            <a:extLst>
              <a:ext uri="{FF2B5EF4-FFF2-40B4-BE49-F238E27FC236}">
                <a16:creationId xmlns:a16="http://schemas.microsoft.com/office/drawing/2014/main" id="{CEFCA8F4-10BD-3DAD-0620-9E40B4D81F98}"/>
              </a:ext>
            </a:extLst>
          </p:cNvPr>
          <p:cNvSpPr txBox="1"/>
          <p:nvPr/>
        </p:nvSpPr>
        <p:spPr>
          <a:xfrm>
            <a:off x="1219200" y="1371600"/>
            <a:ext cx="7010400"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Continued…Article VI. Section 7. Nomination and Election of First Vice President/President Elect </a:t>
            </a:r>
          </a:p>
          <a:p>
            <a:endParaRPr lang="en-US" dirty="0"/>
          </a:p>
          <a:p>
            <a:r>
              <a:rPr lang="en-US" dirty="0">
                <a:latin typeface="Times New Roman" panose="02020603050405020304" pitchFamily="18" charset="0"/>
                <a:cs typeface="Times New Roman" panose="02020603050405020304" pitchFamily="18" charset="0"/>
              </a:rPr>
              <a:t>The name of the nominee will be presented to the Board of Directors at its first Board meeting following the committee’s nomination, but no later than the February Board meeting. Election will be by a majority of Board members present and voting. The First Vice President/President-Elect will be presented to the membership of the Club at the next Wednesday meeting following the election and the term of office as First Vice President/President-Elect will begin on the first Wednesday in May. The term is for one (1) year or until a successor is elected. </a:t>
            </a:r>
          </a:p>
          <a:p>
            <a:r>
              <a:rPr lang="en-US" u="sng" dirty="0">
                <a:latin typeface="Times New Roman" panose="02020603050405020304" pitchFamily="18" charset="0"/>
                <a:cs typeface="Times New Roman" panose="02020603050405020304" pitchFamily="18" charset="0"/>
              </a:rPr>
              <a:t>Rationale</a:t>
            </a:r>
            <a:r>
              <a:rPr lang="en-US" dirty="0">
                <a:latin typeface="Times New Roman" panose="02020603050405020304" pitchFamily="18" charset="0"/>
                <a:cs typeface="Times New Roman" panose="02020603050405020304" pitchFamily="18" charset="0"/>
              </a:rPr>
              <a:t>: This will enable the presentation of the First Vice President to the membership at the same time as the slate of candidates for Board positions is presented to the membership.</a:t>
            </a:r>
          </a:p>
        </p:txBody>
      </p:sp>
      <p:pic>
        <p:nvPicPr>
          <p:cNvPr id="5" name="Picture 4">
            <a:extLst>
              <a:ext uri="{FF2B5EF4-FFF2-40B4-BE49-F238E27FC236}">
                <a16:creationId xmlns:a16="http://schemas.microsoft.com/office/drawing/2014/main" id="{B1F4ED87-64A6-5C35-7808-E92A361FF323}"/>
              </a:ext>
            </a:extLst>
          </p:cNvPr>
          <p:cNvPicPr>
            <a:picLocks noChangeAspect="1"/>
          </p:cNvPicPr>
          <p:nvPr/>
        </p:nvPicPr>
        <p:blipFill>
          <a:blip r:embed="rId2">
            <a:alphaModFix/>
            <a:lum bright="-38000" contrast="45000"/>
          </a:blip>
          <a:srcRect/>
          <a:stretch/>
        </p:blipFill>
        <p:spPr>
          <a:xfrm>
            <a:off x="-228600" y="-152400"/>
            <a:ext cx="2616939" cy="202218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arden with a pool and tables&#10;&#10;AI-generated content may be incorrect.">
            <a:extLst>
              <a:ext uri="{FF2B5EF4-FFF2-40B4-BE49-F238E27FC236}">
                <a16:creationId xmlns:a16="http://schemas.microsoft.com/office/drawing/2014/main" id="{477FD83C-E41F-8AB3-E0D0-D63571F1AC9C}"/>
              </a:ext>
            </a:extLst>
          </p:cNvPr>
          <p:cNvPicPr>
            <a:picLocks noChangeAspect="1"/>
          </p:cNvPicPr>
          <p:nvPr/>
        </p:nvPicPr>
        <p:blipFill>
          <a:blip r:embed="rId3">
            <a:extLst>
              <a:ext uri="{28A0092B-C50C-407E-A947-70E740481C1C}">
                <a14:useLocalDpi xmlns:a14="http://schemas.microsoft.com/office/drawing/2010/main" val="0"/>
              </a:ext>
            </a:extLst>
          </a:blip>
          <a:srcRect t="18"/>
          <a:stretch/>
        </p:blipFill>
        <p:spPr>
          <a:xfrm>
            <a:off x="20" y="1282"/>
            <a:ext cx="9145690" cy="6858000"/>
          </a:xfrm>
          <a:prstGeom prst="rect">
            <a:avLst/>
          </a:prstGeom>
          <a:effectLst>
            <a:softEdge rad="323220"/>
          </a:effectLst>
        </p:spPr>
      </p:pic>
    </p:spTree>
    <p:extLst>
      <p:ext uri="{BB962C8B-B14F-4D97-AF65-F5344CB8AC3E}">
        <p14:creationId xmlns:p14="http://schemas.microsoft.com/office/powerpoint/2010/main" val="4254661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27450" y="282197"/>
            <a:ext cx="5200669" cy="509755"/>
          </a:xfrm>
          <a:prstGeom prst="rect">
            <a:avLst/>
          </a:prstGeom>
        </p:spPr>
        <p:txBody>
          <a:bodyPr lIns="0" tIns="0" rIns="0" bIns="0" rtlCol="0" anchor="t">
            <a:spAutoFit/>
          </a:bodyPr>
          <a:lstStyle/>
          <a:p>
            <a:pPr algn="l">
              <a:lnSpc>
                <a:spcPts val="432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NOMINATING COMMITTEE </a:t>
            </a:r>
          </a:p>
        </p:txBody>
      </p:sp>
      <p:sp>
        <p:nvSpPr>
          <p:cNvPr id="4" name="TextBox 4"/>
          <p:cNvSpPr txBox="1"/>
          <p:nvPr/>
        </p:nvSpPr>
        <p:spPr>
          <a:xfrm>
            <a:off x="2590543" y="830837"/>
            <a:ext cx="4350525" cy="497700"/>
          </a:xfrm>
          <a:prstGeom prst="rect">
            <a:avLst/>
          </a:prstGeom>
        </p:spPr>
        <p:txBody>
          <a:bodyPr lIns="0" tIns="0" rIns="0" bIns="0" rtlCol="0" anchor="t">
            <a:spAutoFit/>
          </a:bodyPr>
          <a:lstStyle/>
          <a:p>
            <a:pPr algn="l">
              <a:lnSpc>
                <a:spcPts val="4320"/>
              </a:lnSpc>
            </a:pP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KATHLEEN MC CARTHY</a:t>
            </a:r>
          </a:p>
        </p:txBody>
      </p:sp>
      <p:sp>
        <p:nvSpPr>
          <p:cNvPr id="5" name="TextBox 5"/>
          <p:cNvSpPr txBox="1"/>
          <p:nvPr/>
        </p:nvSpPr>
        <p:spPr>
          <a:xfrm>
            <a:off x="3172082" y="3377841"/>
            <a:ext cx="2427037" cy="395429"/>
          </a:xfrm>
          <a:prstGeom prst="rect">
            <a:avLst/>
          </a:prstGeom>
        </p:spPr>
        <p:txBody>
          <a:bodyPr wrap="square" lIns="0" tIns="0" rIns="0" bIns="0" rtlCol="0" anchor="t">
            <a:spAutoFit/>
          </a:bodyPr>
          <a:lstStyle/>
          <a:p>
            <a:pPr algn="l">
              <a:lnSpc>
                <a:spcPts val="3310"/>
              </a:lnSpc>
            </a:pPr>
            <a:r>
              <a:rPr lang="en-US" sz="2304" b="1" dirty="0">
                <a:solidFill>
                  <a:srgbClr val="002060"/>
                </a:solidFill>
                <a:latin typeface="Times New Roman" panose="02020603050405020304" pitchFamily="18" charset="0"/>
                <a:ea typeface="Calibri (MS) Bold"/>
                <a:cs typeface="Times New Roman" panose="02020603050405020304" pitchFamily="18" charset="0"/>
                <a:sym typeface="Calibri (MS) Bold"/>
              </a:rPr>
              <a:t>Barbara Arnold</a:t>
            </a:r>
          </a:p>
        </p:txBody>
      </p:sp>
      <p:sp>
        <p:nvSpPr>
          <p:cNvPr id="6" name="TextBox 6"/>
          <p:cNvSpPr txBox="1"/>
          <p:nvPr/>
        </p:nvSpPr>
        <p:spPr>
          <a:xfrm>
            <a:off x="3172082" y="3798465"/>
            <a:ext cx="3218898" cy="395429"/>
          </a:xfrm>
          <a:prstGeom prst="rect">
            <a:avLst/>
          </a:prstGeom>
        </p:spPr>
        <p:txBody>
          <a:bodyPr wrap="square" lIns="0" tIns="0" rIns="0" bIns="0" rtlCol="0" anchor="t">
            <a:spAutoFit/>
          </a:bodyPr>
          <a:lstStyle/>
          <a:p>
            <a:pPr algn="l">
              <a:lnSpc>
                <a:spcPts val="3310"/>
              </a:lnSpc>
            </a:pPr>
            <a:r>
              <a:rPr lang="en-US" sz="2304" b="1" dirty="0">
                <a:solidFill>
                  <a:srgbClr val="002060"/>
                </a:solidFill>
                <a:latin typeface="Times New Roman" panose="02020603050405020304" pitchFamily="18" charset="0"/>
                <a:ea typeface="Calibri (MS) Bold"/>
                <a:cs typeface="Times New Roman" panose="02020603050405020304" pitchFamily="18" charset="0"/>
                <a:sym typeface="Calibri (MS) Bold"/>
              </a:rPr>
              <a:t>Dawn Halverson</a:t>
            </a:r>
          </a:p>
        </p:txBody>
      </p:sp>
      <p:sp>
        <p:nvSpPr>
          <p:cNvPr id="7" name="TextBox 7"/>
          <p:cNvSpPr txBox="1"/>
          <p:nvPr/>
        </p:nvSpPr>
        <p:spPr>
          <a:xfrm>
            <a:off x="1600200" y="4218842"/>
            <a:ext cx="4953000" cy="818686"/>
          </a:xfrm>
          <a:prstGeom prst="rect">
            <a:avLst/>
          </a:prstGeom>
        </p:spPr>
        <p:txBody>
          <a:bodyPr wrap="square" lIns="0" tIns="0" rIns="0" bIns="0" rtlCol="0" anchor="t">
            <a:spAutoFit/>
          </a:bodyPr>
          <a:lstStyle/>
          <a:p>
            <a:pPr algn="ctr">
              <a:lnSpc>
                <a:spcPts val="3314"/>
              </a:lnSpc>
            </a:pPr>
            <a:r>
              <a:rPr lang="en-US" sz="2306" b="1" dirty="0">
                <a:solidFill>
                  <a:srgbClr val="002060"/>
                </a:solidFill>
                <a:latin typeface="Times New Roman" panose="02020603050405020304" pitchFamily="18" charset="0"/>
                <a:ea typeface="Calibri (MS) Bold"/>
                <a:cs typeface="Times New Roman" panose="02020603050405020304" pitchFamily="18" charset="0"/>
                <a:sym typeface="Calibri (MS) Bold"/>
              </a:rPr>
              <a:t>Marcia Myszka</a:t>
            </a:r>
          </a:p>
          <a:p>
            <a:pPr algn="ctr">
              <a:lnSpc>
                <a:spcPts val="3314"/>
              </a:lnSpc>
            </a:pPr>
            <a:r>
              <a:rPr lang="en-US" sz="2306" b="1" dirty="0">
                <a:solidFill>
                  <a:srgbClr val="002060"/>
                </a:solidFill>
                <a:latin typeface="Calibri (MS) Bold"/>
                <a:ea typeface="Calibri (MS) Bold"/>
                <a:cs typeface="Calibri (MS) Bold"/>
                <a:sym typeface="Calibri (MS) Bold"/>
              </a:rPr>
              <a:t>       </a:t>
            </a:r>
            <a:r>
              <a:rPr lang="en-US" sz="2306" b="1" dirty="0">
                <a:solidFill>
                  <a:srgbClr val="002060"/>
                </a:solidFill>
                <a:latin typeface="Times New Roman" panose="02020603050405020304" pitchFamily="18" charset="0"/>
                <a:ea typeface="Calibri (MS) Bold"/>
                <a:cs typeface="Times New Roman" panose="02020603050405020304" pitchFamily="18" charset="0"/>
                <a:sym typeface="Calibri (MS) Bold"/>
              </a:rPr>
              <a:t>Diane Slawinowski</a:t>
            </a:r>
          </a:p>
        </p:txBody>
      </p:sp>
      <p:sp>
        <p:nvSpPr>
          <p:cNvPr id="8" name="TextBox 8"/>
          <p:cNvSpPr txBox="1"/>
          <p:nvPr/>
        </p:nvSpPr>
        <p:spPr>
          <a:xfrm>
            <a:off x="91440" y="5481295"/>
            <a:ext cx="7856677" cy="818622"/>
          </a:xfrm>
          <a:prstGeom prst="rect">
            <a:avLst/>
          </a:prstGeom>
        </p:spPr>
        <p:txBody>
          <a:bodyPr lIns="0" tIns="0" rIns="0" bIns="0" rtlCol="0" anchor="t">
            <a:spAutoFit/>
          </a:bodyPr>
          <a:lstStyle/>
          <a:p>
            <a:pPr algn="l">
              <a:lnSpc>
                <a:spcPts val="3310"/>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This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slate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was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approved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February</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25, 2025 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meeting. Madam</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President,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request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motion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second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from</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floor.</a:t>
            </a:r>
          </a:p>
        </p:txBody>
      </p:sp>
      <p:sp>
        <p:nvSpPr>
          <p:cNvPr id="9" name="TextBox 9"/>
          <p:cNvSpPr txBox="1"/>
          <p:nvPr/>
        </p:nvSpPr>
        <p:spPr>
          <a:xfrm>
            <a:off x="91440" y="1822352"/>
            <a:ext cx="9083411" cy="706412"/>
          </a:xfrm>
          <a:prstGeom prst="rect">
            <a:avLst/>
          </a:prstGeom>
        </p:spPr>
        <p:txBody>
          <a:bodyPr lIns="0" tIns="0" rIns="0" bIns="0" rtlCol="0" anchor="t">
            <a:spAutoFit/>
          </a:bodyPr>
          <a:lstStyle/>
          <a:p>
            <a:pPr algn="l">
              <a:lnSpc>
                <a:spcPts val="2760"/>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Chair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Nominating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Committee,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recommend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following candidates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Directors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three-year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terms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ending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2028:</a:t>
            </a:r>
          </a:p>
        </p:txBody>
      </p:sp>
      <p:sp>
        <p:nvSpPr>
          <p:cNvPr id="10" name="TextBox 10"/>
          <p:cNvSpPr txBox="1"/>
          <p:nvPr/>
        </p:nvSpPr>
        <p:spPr>
          <a:xfrm>
            <a:off x="3172082" y="2966237"/>
            <a:ext cx="2542242" cy="385875"/>
          </a:xfrm>
          <a:prstGeom prst="rect">
            <a:avLst/>
          </a:prstGeom>
        </p:spPr>
        <p:txBody>
          <a:bodyPr lIns="0" tIns="0" rIns="0" bIns="0" rtlCol="0" anchor="t">
            <a:spAutoFit/>
          </a:bodyPr>
          <a:lstStyle/>
          <a:p>
            <a:pPr algn="l">
              <a:lnSpc>
                <a:spcPts val="3228"/>
              </a:lnSpc>
            </a:pPr>
            <a:r>
              <a:rPr lang="en-US" sz="2306" b="1" dirty="0">
                <a:solidFill>
                  <a:srgbClr val="002060"/>
                </a:solidFill>
                <a:latin typeface="Times New Roman" panose="02020603050405020304" pitchFamily="18" charset="0"/>
                <a:ea typeface="Calibri (MS) Bold"/>
                <a:cs typeface="Times New Roman" panose="02020603050405020304" pitchFamily="18" charset="0"/>
                <a:sym typeface="Calibri (MS) Bold"/>
              </a:rPr>
              <a:t>Susan Altman</a:t>
            </a:r>
          </a:p>
        </p:txBody>
      </p:sp>
      <p:pic>
        <p:nvPicPr>
          <p:cNvPr id="12" name="Picture 11">
            <a:extLst>
              <a:ext uri="{FF2B5EF4-FFF2-40B4-BE49-F238E27FC236}">
                <a16:creationId xmlns:a16="http://schemas.microsoft.com/office/drawing/2014/main" id="{D302E988-05D0-1B94-7556-851DF42AEB7E}"/>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tx2">
                    <a:lumMod val="75000"/>
                  </a:schemeClr>
                </a:solidFill>
                <a:latin typeface="Times New Roman" panose="02020603050405020304" pitchFamily="18" charset="0"/>
                <a:cs typeface="Times New Roman" panose="02020603050405020304" pitchFamily="18" charset="0"/>
              </a:rPr>
              <a:t>2024-2025 Board of Directors</a:t>
            </a:r>
          </a:p>
        </p:txBody>
      </p:sp>
      <p:sp>
        <p:nvSpPr>
          <p:cNvPr id="3" name="Content Placeholder 2"/>
          <p:cNvSpPr>
            <a:spLocks noGrp="1"/>
          </p:cNvSpPr>
          <p:nvPr>
            <p:ph idx="1"/>
          </p:nvPr>
        </p:nvSpPr>
        <p:spPr/>
        <p:txBody>
          <a:bodyPr>
            <a:normAutofit/>
          </a:bodyPr>
          <a:lstStyle/>
          <a:p>
            <a:pPr marL="0" indent="0">
              <a:buNone/>
            </a:pPr>
            <a:r>
              <a:rPr lang="en-US" sz="2400" dirty="0">
                <a:solidFill>
                  <a:srgbClr val="002060"/>
                </a:solidFill>
                <a:latin typeface="Times New Roman" panose="02020603050405020304" pitchFamily="18" charset="0"/>
                <a:cs typeface="Times New Roman" panose="02020603050405020304" pitchFamily="18" charset="0"/>
              </a:rPr>
              <a:t>Executive Committee </a:t>
            </a:r>
            <a:r>
              <a:rPr lang="en-US" sz="2300" dirty="0">
                <a:solidFill>
                  <a:srgbClr val="002060"/>
                </a:solidFill>
                <a:latin typeface="Times New Roman" panose="02020603050405020304" pitchFamily="18" charset="0"/>
                <a:cs typeface="Times New Roman" panose="02020603050405020304" pitchFamily="18" charset="0"/>
              </a:rPr>
              <a:t>/ Officers:</a:t>
            </a:r>
          </a:p>
          <a:p>
            <a:r>
              <a:rPr lang="en-US" sz="2300" dirty="0">
                <a:solidFill>
                  <a:srgbClr val="002060"/>
                </a:solidFill>
                <a:latin typeface="Times New Roman" panose="02020603050405020304" pitchFamily="18" charset="0"/>
                <a:cs typeface="Times New Roman" panose="02020603050405020304" pitchFamily="18" charset="0"/>
              </a:rPr>
              <a:t>President – Kathy Schwinger</a:t>
            </a:r>
          </a:p>
          <a:p>
            <a:r>
              <a:rPr lang="en-US" sz="2300" dirty="0">
                <a:solidFill>
                  <a:srgbClr val="002060"/>
                </a:solidFill>
                <a:latin typeface="Times New Roman" panose="02020603050405020304" pitchFamily="18" charset="0"/>
                <a:cs typeface="Times New Roman" panose="02020603050405020304" pitchFamily="18" charset="0"/>
              </a:rPr>
              <a:t>First Vice-President / President-Elect – Susan Grelick</a:t>
            </a:r>
          </a:p>
          <a:p>
            <a:r>
              <a:rPr lang="en-US" sz="2300" dirty="0">
                <a:solidFill>
                  <a:srgbClr val="002060"/>
                </a:solidFill>
                <a:latin typeface="Times New Roman" panose="02020603050405020304" pitchFamily="18" charset="0"/>
                <a:cs typeface="Times New Roman" panose="02020603050405020304" pitchFamily="18" charset="0"/>
              </a:rPr>
              <a:t>Bylaws / Second Vice-President – Kathleen McCarthy</a:t>
            </a:r>
          </a:p>
          <a:p>
            <a:r>
              <a:rPr lang="en-US" sz="2300" dirty="0">
                <a:solidFill>
                  <a:srgbClr val="002060"/>
                </a:solidFill>
                <a:latin typeface="Times New Roman" panose="02020603050405020304" pitchFamily="18" charset="0"/>
                <a:cs typeface="Times New Roman" panose="02020603050405020304" pitchFamily="18" charset="0"/>
              </a:rPr>
              <a:t>Recording Secretary – Mitzie Serafin</a:t>
            </a:r>
          </a:p>
          <a:p>
            <a:r>
              <a:rPr lang="en-US" sz="2300" dirty="0">
                <a:solidFill>
                  <a:srgbClr val="002060"/>
                </a:solidFill>
                <a:latin typeface="Times New Roman" panose="02020603050405020304" pitchFamily="18" charset="0"/>
                <a:cs typeface="Times New Roman" panose="02020603050405020304" pitchFamily="18" charset="0"/>
              </a:rPr>
              <a:t>Corresponding Secretary – Jean Jain</a:t>
            </a:r>
          </a:p>
          <a:p>
            <a:r>
              <a:rPr lang="en-US" sz="2300" dirty="0">
                <a:solidFill>
                  <a:srgbClr val="002060"/>
                </a:solidFill>
                <a:latin typeface="Times New Roman" panose="02020603050405020304" pitchFamily="18" charset="0"/>
                <a:cs typeface="Times New Roman" panose="02020603050405020304" pitchFamily="18" charset="0"/>
              </a:rPr>
              <a:t>Finance Chair – Ann Demopoulos</a:t>
            </a:r>
          </a:p>
          <a:p>
            <a:r>
              <a:rPr lang="en-US" sz="2300" dirty="0">
                <a:solidFill>
                  <a:srgbClr val="002060"/>
                </a:solidFill>
                <a:latin typeface="Times New Roman" panose="02020603050405020304" pitchFamily="18" charset="0"/>
                <a:cs typeface="Times New Roman" panose="02020603050405020304" pitchFamily="18" charset="0"/>
              </a:rPr>
              <a:t>Treasurer – Janet Bevilacqua</a:t>
            </a:r>
          </a:p>
          <a:p>
            <a:r>
              <a:rPr lang="en-US" sz="2300" dirty="0">
                <a:solidFill>
                  <a:srgbClr val="002060"/>
                </a:solidFill>
                <a:latin typeface="Times New Roman" panose="02020603050405020304" pitchFamily="18" charset="0"/>
                <a:cs typeface="Times New Roman" panose="02020603050405020304" pitchFamily="18" charset="0"/>
              </a:rPr>
              <a:t>Assistant Treasurer – Elizabeth Hulley</a:t>
            </a:r>
          </a:p>
          <a:p>
            <a:r>
              <a:rPr lang="en-US" sz="2300" dirty="0">
                <a:solidFill>
                  <a:srgbClr val="002060"/>
                </a:solidFill>
                <a:latin typeface="Times New Roman" panose="02020603050405020304" pitchFamily="18" charset="0"/>
                <a:cs typeface="Times New Roman" panose="02020603050405020304" pitchFamily="18" charset="0"/>
              </a:rPr>
              <a:t>General Program Chair – Tish Brady</a:t>
            </a:r>
          </a:p>
          <a:p>
            <a:endParaRPr lang="en-US" sz="2300" dirty="0">
              <a:latin typeface="Garamond" panose="02020404030301010803" pitchFamily="18" charset="0"/>
            </a:endParaRPr>
          </a:p>
          <a:p>
            <a:endParaRPr lang="en-US" sz="2300" dirty="0">
              <a:latin typeface="Garamond" panose="02020404030301010803" pitchFamily="18" charset="0"/>
            </a:endParaRPr>
          </a:p>
        </p:txBody>
      </p:sp>
      <p:pic>
        <p:nvPicPr>
          <p:cNvPr id="5" name="Picture 4">
            <a:extLst>
              <a:ext uri="{FF2B5EF4-FFF2-40B4-BE49-F238E27FC236}">
                <a16:creationId xmlns:a16="http://schemas.microsoft.com/office/drawing/2014/main" id="{39AFB139-222C-3C4C-FD51-219F4DA59856}"/>
              </a:ext>
            </a:extLst>
          </p:cNvPr>
          <p:cNvPicPr>
            <a:picLocks noChangeAspect="1"/>
          </p:cNvPicPr>
          <p:nvPr/>
        </p:nvPicPr>
        <p:blipFill>
          <a:blip r:embed="rId2">
            <a:alphaModFix/>
            <a:lum bright="-38000" contrast="45000"/>
          </a:blip>
          <a:srcRect/>
          <a:stretch/>
        </p:blipFill>
        <p:spPr>
          <a:xfrm>
            <a:off x="-457200" y="0"/>
            <a:ext cx="2616939" cy="2022181"/>
          </a:xfrm>
          <a:prstGeom prst="rect">
            <a:avLst/>
          </a:prstGeom>
        </p:spPr>
      </p:pic>
    </p:spTree>
    <p:extLst>
      <p:ext uri="{BB962C8B-B14F-4D97-AF65-F5344CB8AC3E}">
        <p14:creationId xmlns:p14="http://schemas.microsoft.com/office/powerpoint/2010/main" val="184111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633" y="1143000"/>
            <a:ext cx="3057144" cy="4983480"/>
          </a:xfrm>
          <a:custGeom>
            <a:avLst/>
            <a:gdLst/>
            <a:ahLst/>
            <a:cxnLst/>
            <a:rect l="l" t="t" r="r" b="b"/>
            <a:pathLst>
              <a:path w="3057144" h="4983480">
                <a:moveTo>
                  <a:pt x="0" y="0"/>
                </a:moveTo>
                <a:lnTo>
                  <a:pt x="3057144" y="0"/>
                </a:lnTo>
                <a:lnTo>
                  <a:pt x="3057144" y="4983480"/>
                </a:lnTo>
                <a:lnTo>
                  <a:pt x="0" y="4983480"/>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340A69F3-C9B9-EAD7-2A44-F1B0913CCDD9}"/>
              </a:ext>
            </a:extLst>
          </p:cNvPr>
          <p:cNvPicPr>
            <a:picLocks noChangeAspect="1"/>
          </p:cNvPicPr>
          <p:nvPr/>
        </p:nvPicPr>
        <p:blipFill>
          <a:blip r:embed="rId3">
            <a:alphaModFix/>
            <a:lum bright="-38000" contrast="45000"/>
          </a:blip>
          <a:srcRect/>
          <a:stretch/>
        </p:blipFill>
        <p:spPr>
          <a:xfrm>
            <a:off x="5019422" y="209113"/>
            <a:ext cx="2838955" cy="2176532"/>
          </a:xfrm>
          <a:prstGeom prst="rect">
            <a:avLst/>
          </a:prstGeom>
        </p:spPr>
      </p:pic>
      <p:sp>
        <p:nvSpPr>
          <p:cNvPr id="8" name="TextBox 7">
            <a:extLst>
              <a:ext uri="{FF2B5EF4-FFF2-40B4-BE49-F238E27FC236}">
                <a16:creationId xmlns:a16="http://schemas.microsoft.com/office/drawing/2014/main" id="{5B18607B-148F-4E63-2002-FE9E6C3801DA}"/>
              </a:ext>
            </a:extLst>
          </p:cNvPr>
          <p:cNvSpPr txBox="1"/>
          <p:nvPr/>
        </p:nvSpPr>
        <p:spPr>
          <a:xfrm>
            <a:off x="4419600" y="2362199"/>
            <a:ext cx="4038600" cy="310854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We pause for a </a:t>
            </a:r>
          </a:p>
          <a:p>
            <a:pPr algn="ctr"/>
            <a:r>
              <a:rPr lang="en-US" sz="2800" dirty="0">
                <a:latin typeface="Times New Roman" panose="02020603050405020304" pitchFamily="18" charset="0"/>
                <a:cs typeface="Times New Roman" panose="02020603050405020304" pitchFamily="18" charset="0"/>
              </a:rPr>
              <a:t>moment of silence,</a:t>
            </a:r>
          </a:p>
          <a:p>
            <a:pPr algn="ctr"/>
            <a:r>
              <a:rPr lang="en-US" sz="2800" dirty="0">
                <a:latin typeface="Times New Roman" panose="02020603050405020304" pitchFamily="18" charset="0"/>
                <a:cs typeface="Times New Roman" panose="02020603050405020304" pitchFamily="18" charset="0"/>
              </a:rPr>
              <a:t>And remember those</a:t>
            </a:r>
          </a:p>
          <a:p>
            <a:pPr algn="ctr"/>
            <a:r>
              <a:rPr lang="en-US" sz="2800" dirty="0">
                <a:latin typeface="Times New Roman" panose="02020603050405020304" pitchFamily="18" charset="0"/>
                <a:cs typeface="Times New Roman" panose="02020603050405020304" pitchFamily="18" charset="0"/>
              </a:rPr>
              <a:t>who have</a:t>
            </a:r>
          </a:p>
          <a:p>
            <a:pPr algn="ctr"/>
            <a:r>
              <a:rPr lang="en-US" sz="2800" dirty="0">
                <a:latin typeface="Times New Roman" panose="02020603050405020304" pitchFamily="18" charset="0"/>
                <a:cs typeface="Times New Roman" panose="02020603050405020304" pitchFamily="18" charset="0"/>
              </a:rPr>
              <a:t>Come before us, </a:t>
            </a:r>
          </a:p>
          <a:p>
            <a:pPr algn="ctr"/>
            <a:r>
              <a:rPr lang="en-US" sz="2800" dirty="0">
                <a:latin typeface="Times New Roman" panose="02020603050405020304" pitchFamily="18" charset="0"/>
                <a:cs typeface="Times New Roman" panose="02020603050405020304" pitchFamily="18" charset="0"/>
              </a:rPr>
              <a:t>including our foundress,</a:t>
            </a:r>
          </a:p>
          <a:p>
            <a:pPr algn="ctr"/>
            <a:r>
              <a:rPr lang="en-US" sz="2800" dirty="0">
                <a:latin typeface="Times New Roman" panose="02020603050405020304" pitchFamily="18" charset="0"/>
                <a:cs typeface="Times New Roman" panose="02020603050405020304" pitchFamily="18" charset="0"/>
              </a:rPr>
              <a:t>Miss Charlotte Mulligan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2800" dirty="0">
                <a:solidFill>
                  <a:schemeClr val="tx2">
                    <a:lumMod val="75000"/>
                  </a:schemeClr>
                </a:solidFill>
                <a:latin typeface="Times New Roman" panose="02020603050405020304" pitchFamily="18" charset="0"/>
                <a:cs typeface="Times New Roman" panose="02020603050405020304" pitchFamily="18" charset="0"/>
              </a:rPr>
              <a:t>2024-2025 </a:t>
            </a:r>
            <a:br>
              <a:rPr lang="en-US" sz="2800" dirty="0">
                <a:solidFill>
                  <a:schemeClr val="tx2">
                    <a:lumMod val="75000"/>
                  </a:schemeClr>
                </a:solidFill>
                <a:latin typeface="Times New Roman" panose="02020603050405020304" pitchFamily="18" charset="0"/>
                <a:cs typeface="Times New Roman" panose="02020603050405020304" pitchFamily="18" charset="0"/>
              </a:rPr>
            </a:br>
            <a:r>
              <a:rPr lang="en-US" sz="2800" dirty="0">
                <a:solidFill>
                  <a:schemeClr val="tx2">
                    <a:lumMod val="75000"/>
                  </a:schemeClr>
                </a:solidFill>
                <a:latin typeface="Times New Roman" panose="02020603050405020304" pitchFamily="18" charset="0"/>
                <a:cs typeface="Times New Roman" panose="02020603050405020304" pitchFamily="18" charset="0"/>
              </a:rPr>
              <a:t>Board of Directors</a:t>
            </a:r>
          </a:p>
        </p:txBody>
      </p:sp>
      <p:sp>
        <p:nvSpPr>
          <p:cNvPr id="3" name="Content Placeholder 2"/>
          <p:cNvSpPr>
            <a:spLocks noGrp="1"/>
          </p:cNvSpPr>
          <p:nvPr>
            <p:ph idx="1"/>
          </p:nvPr>
        </p:nvSpPr>
        <p:spPr>
          <a:xfrm>
            <a:off x="457200" y="1524000"/>
            <a:ext cx="8229600" cy="4525963"/>
          </a:xfrm>
        </p:spPr>
        <p:txBody>
          <a:bodyPr>
            <a:normAutofit/>
          </a:bodyPr>
          <a:lstStyle/>
          <a:p>
            <a:pPr marL="0" indent="0">
              <a:buNone/>
            </a:pPr>
            <a:r>
              <a:rPr lang="en-US" sz="2300" dirty="0">
                <a:solidFill>
                  <a:srgbClr val="002060"/>
                </a:solidFill>
                <a:latin typeface="Times New Roman" panose="02020603050405020304" pitchFamily="18" charset="0"/>
                <a:cs typeface="Times New Roman" panose="02020603050405020304" pitchFamily="18" charset="0"/>
              </a:rPr>
              <a:t>Directors:</a:t>
            </a:r>
          </a:p>
          <a:p>
            <a:r>
              <a:rPr lang="en-US" sz="2300" dirty="0">
                <a:solidFill>
                  <a:srgbClr val="002060"/>
                </a:solidFill>
                <a:latin typeface="Times New Roman" panose="02020603050405020304" pitchFamily="18" charset="0"/>
                <a:cs typeface="Times New Roman" panose="02020603050405020304" pitchFamily="18" charset="0"/>
              </a:rPr>
              <a:t>Membership – Candy Broman</a:t>
            </a:r>
          </a:p>
          <a:p>
            <a:r>
              <a:rPr lang="en-US" sz="2300" dirty="0">
                <a:solidFill>
                  <a:srgbClr val="002060"/>
                </a:solidFill>
                <a:latin typeface="Times New Roman" panose="02020603050405020304" pitchFamily="18" charset="0"/>
                <a:cs typeface="Times New Roman" panose="02020603050405020304" pitchFamily="18" charset="0"/>
              </a:rPr>
              <a:t>Communications – </a:t>
            </a:r>
          </a:p>
          <a:p>
            <a:r>
              <a:rPr lang="en-US" sz="2300" dirty="0">
                <a:solidFill>
                  <a:srgbClr val="002060"/>
                </a:solidFill>
                <a:latin typeface="Times New Roman" panose="02020603050405020304" pitchFamily="18" charset="0"/>
                <a:cs typeface="Times New Roman" panose="02020603050405020304" pitchFamily="18" charset="0"/>
              </a:rPr>
              <a:t>Personnel – Barb Arnold</a:t>
            </a:r>
          </a:p>
          <a:p>
            <a:r>
              <a:rPr lang="en-US" sz="2300" dirty="0">
                <a:solidFill>
                  <a:srgbClr val="002060"/>
                </a:solidFill>
                <a:latin typeface="Times New Roman" panose="02020603050405020304" pitchFamily="18" charset="0"/>
                <a:cs typeface="Times New Roman" panose="02020603050405020304" pitchFamily="18" charset="0"/>
              </a:rPr>
              <a:t>Dining Room – Melissa Parrish</a:t>
            </a:r>
          </a:p>
          <a:p>
            <a:r>
              <a:rPr lang="en-US" sz="2300" dirty="0">
                <a:solidFill>
                  <a:srgbClr val="002060"/>
                </a:solidFill>
                <a:latin typeface="Times New Roman" panose="02020603050405020304" pitchFamily="18" charset="0"/>
                <a:cs typeface="Times New Roman" panose="02020603050405020304" pitchFamily="18" charset="0"/>
              </a:rPr>
              <a:t>House Furnishings – Megan Forness</a:t>
            </a:r>
          </a:p>
          <a:p>
            <a:r>
              <a:rPr lang="en-US" sz="2300" dirty="0">
                <a:solidFill>
                  <a:srgbClr val="002060"/>
                </a:solidFill>
                <a:latin typeface="Times New Roman" panose="02020603050405020304" pitchFamily="18" charset="0"/>
                <a:cs typeface="Times New Roman" panose="02020603050405020304" pitchFamily="18" charset="0"/>
              </a:rPr>
              <a:t>Building and Grounds – Kate Arundell</a:t>
            </a:r>
          </a:p>
          <a:p>
            <a:pPr marL="0" indent="0">
              <a:buNone/>
            </a:pPr>
            <a:endParaRPr lang="en-US" sz="2300" dirty="0">
              <a:latin typeface="Times New Roman" panose="02020603050405020304" pitchFamily="18" charset="0"/>
              <a:cs typeface="Times New Roman" panose="02020603050405020304" pitchFamily="18" charset="0"/>
            </a:endParaRPr>
          </a:p>
          <a:p>
            <a:pPr marL="0" indent="0" algn="ctr">
              <a:buNone/>
            </a:pPr>
            <a:r>
              <a:rPr lang="en-US" sz="2300" i="1" dirty="0">
                <a:solidFill>
                  <a:srgbClr val="002060"/>
                </a:solidFill>
                <a:latin typeface="Times New Roman" panose="02020603050405020304" pitchFamily="18" charset="0"/>
                <a:cs typeface="Times New Roman" panose="02020603050405020304" pitchFamily="18" charset="0"/>
              </a:rPr>
              <a:t>A heartfelt thank you to our Board Members who</a:t>
            </a:r>
          </a:p>
          <a:p>
            <a:pPr marL="0" indent="0" algn="ctr">
              <a:buNone/>
            </a:pPr>
            <a:r>
              <a:rPr lang="en-US" sz="2300" i="1" dirty="0">
                <a:solidFill>
                  <a:srgbClr val="002060"/>
                </a:solidFill>
                <a:latin typeface="Times New Roman" panose="02020603050405020304" pitchFamily="18" charset="0"/>
                <a:cs typeface="Times New Roman" panose="02020603050405020304" pitchFamily="18" charset="0"/>
              </a:rPr>
              <a:t>constantly uphold our Club’s best interests.</a:t>
            </a:r>
          </a:p>
        </p:txBody>
      </p:sp>
      <p:pic>
        <p:nvPicPr>
          <p:cNvPr id="5" name="Picture 4">
            <a:extLst>
              <a:ext uri="{FF2B5EF4-FFF2-40B4-BE49-F238E27FC236}">
                <a16:creationId xmlns:a16="http://schemas.microsoft.com/office/drawing/2014/main" id="{23A1E13A-638A-3A5F-2911-C331EE40D9CF}"/>
              </a:ext>
            </a:extLst>
          </p:cNvPr>
          <p:cNvPicPr>
            <a:picLocks noChangeAspect="1"/>
          </p:cNvPicPr>
          <p:nvPr/>
        </p:nvPicPr>
        <p:blipFill>
          <a:blip r:embed="rId3">
            <a:alphaModFix/>
            <a:lum bright="-38000" contrast="45000"/>
          </a:blip>
          <a:srcRect/>
          <a:stretch/>
        </p:blipFill>
        <p:spPr>
          <a:xfrm>
            <a:off x="5862" y="-93759"/>
            <a:ext cx="2616939" cy="2022181"/>
          </a:xfrm>
          <a:prstGeom prst="rect">
            <a:avLst/>
          </a:prstGeom>
        </p:spPr>
      </p:pic>
    </p:spTree>
    <p:extLst>
      <p:ext uri="{BB962C8B-B14F-4D97-AF65-F5344CB8AC3E}">
        <p14:creationId xmlns:p14="http://schemas.microsoft.com/office/powerpoint/2010/main" val="2047074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79266" y="489842"/>
            <a:ext cx="4676032" cy="1018292"/>
          </a:xfrm>
          <a:prstGeom prst="rect">
            <a:avLst/>
          </a:prstGeom>
        </p:spPr>
        <p:txBody>
          <a:bodyPr lIns="0" tIns="0" rIns="0" bIns="0" rtlCol="0" anchor="t">
            <a:spAutoFit/>
          </a:bodyPr>
          <a:lstStyle/>
          <a:p>
            <a:pPr algn="ctr">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Board of Directors Terms</a:t>
            </a:r>
          </a:p>
          <a:p>
            <a:pPr algn="ctr">
              <a:lnSpc>
                <a:spcPts val="3228"/>
              </a:lnSpc>
            </a:pPr>
            <a:r>
              <a:rPr lang="en-US" sz="2306" b="1" dirty="0">
                <a:solidFill>
                  <a:srgbClr val="002060"/>
                </a:solidFill>
                <a:latin typeface="Times New Roman" panose="02020603050405020304" pitchFamily="18" charset="0"/>
                <a:ea typeface="Calibri (MS) Bold"/>
                <a:cs typeface="Times New Roman" panose="02020603050405020304" pitchFamily="18" charset="0"/>
                <a:sym typeface="Calibri (MS) Bold"/>
              </a:rPr>
              <a:t>Expiration of Terms</a:t>
            </a:r>
          </a:p>
        </p:txBody>
      </p:sp>
      <p:pic>
        <p:nvPicPr>
          <p:cNvPr id="6" name="Picture 5">
            <a:extLst>
              <a:ext uri="{FF2B5EF4-FFF2-40B4-BE49-F238E27FC236}">
                <a16:creationId xmlns:a16="http://schemas.microsoft.com/office/drawing/2014/main" id="{AA1BBFAB-0192-31F1-0532-A80FC8C853CF}"/>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
        <p:nvSpPr>
          <p:cNvPr id="2" name="TextBox 1">
            <a:extLst>
              <a:ext uri="{FF2B5EF4-FFF2-40B4-BE49-F238E27FC236}">
                <a16:creationId xmlns:a16="http://schemas.microsoft.com/office/drawing/2014/main" id="{11CE1759-6C37-2473-0A13-AF08D2BE8EFE}"/>
              </a:ext>
            </a:extLst>
          </p:cNvPr>
          <p:cNvSpPr txBox="1"/>
          <p:nvPr/>
        </p:nvSpPr>
        <p:spPr>
          <a:xfrm>
            <a:off x="731082" y="2242442"/>
            <a:ext cx="7772400" cy="261610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2026			2027			2028</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Susan Grelick		Mitzie Serafin		Susan Altman</a:t>
            </a:r>
          </a:p>
          <a:p>
            <a:r>
              <a:rPr lang="en-US" sz="2000" dirty="0">
                <a:latin typeface="Times New Roman" panose="02020603050405020304" pitchFamily="18" charset="0"/>
                <a:cs typeface="Times New Roman" panose="02020603050405020304" pitchFamily="18" charset="0"/>
              </a:rPr>
              <a:t>Kate Arundell		Janet Bevilacqua		Barb Arnold</a:t>
            </a:r>
          </a:p>
          <a:p>
            <a:r>
              <a:rPr lang="en-US" sz="2000" dirty="0">
                <a:latin typeface="Times New Roman" panose="02020603050405020304" pitchFamily="18" charset="0"/>
                <a:cs typeface="Times New Roman" panose="02020603050405020304" pitchFamily="18" charset="0"/>
              </a:rPr>
              <a:t>Ann Demopoulos		Tish Brady		Dawn Halvorsen</a:t>
            </a:r>
          </a:p>
          <a:p>
            <a:r>
              <a:rPr lang="en-US" sz="2000" dirty="0">
                <a:latin typeface="Times New Roman" panose="02020603050405020304" pitchFamily="18" charset="0"/>
                <a:cs typeface="Times New Roman" panose="02020603050405020304" pitchFamily="18" charset="0"/>
              </a:rPr>
              <a:t>Jean Jain		Candy Broman		Marcia Myszka</a:t>
            </a:r>
          </a:p>
          <a:p>
            <a:r>
              <a:rPr lang="en-US" sz="2000" dirty="0">
                <a:latin typeface="Times New Roman" panose="02020603050405020304" pitchFamily="18" charset="0"/>
                <a:cs typeface="Times New Roman" panose="02020603050405020304" pitchFamily="18" charset="0"/>
              </a:rPr>
              <a:t>			Megan Forness		Diane Slawinowski</a:t>
            </a: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ree with many branches and leaves&#10;&#10;AI-generated content may be incorrect.">
            <a:extLst>
              <a:ext uri="{FF2B5EF4-FFF2-40B4-BE49-F238E27FC236}">
                <a16:creationId xmlns:a16="http://schemas.microsoft.com/office/drawing/2014/main" id="{3FFEF57E-9228-CE1A-85D2-67B8627D8B5D}"/>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
        <p:nvSpPr>
          <p:cNvPr id="3" name="AutoShape 4">
            <a:extLst>
              <a:ext uri="{FF2B5EF4-FFF2-40B4-BE49-F238E27FC236}">
                <a16:creationId xmlns:a16="http://schemas.microsoft.com/office/drawing/2014/main" id="{61603F8D-E714-1979-D259-66F67F53C6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1099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86000" y="605696"/>
            <a:ext cx="5011169" cy="589072"/>
          </a:xfrm>
          <a:prstGeom prst="rect">
            <a:avLst/>
          </a:prstGeom>
        </p:spPr>
        <p:txBody>
          <a:bodyPr wrap="square"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HIGHLIGHTS</a:t>
            </a:r>
          </a:p>
        </p:txBody>
      </p:sp>
      <p:sp>
        <p:nvSpPr>
          <p:cNvPr id="5" name="TextBox 5"/>
          <p:cNvSpPr txBox="1"/>
          <p:nvPr/>
        </p:nvSpPr>
        <p:spPr>
          <a:xfrm>
            <a:off x="527421" y="2501863"/>
            <a:ext cx="7881039" cy="1774845"/>
          </a:xfrm>
          <a:prstGeom prst="rect">
            <a:avLst/>
          </a:prstGeom>
          <a:solidFill>
            <a:schemeClr val="bg1"/>
          </a:solidFill>
        </p:spPr>
        <p:txBody>
          <a:bodyPr wrap="square" lIns="0" tIns="0" rIns="0" bIns="0" rtlCol="0" anchor="t">
            <a:spAutoFit/>
          </a:bodyPr>
          <a:lstStyle/>
          <a:p>
            <a:pPr>
              <a:lnSpc>
                <a:spcPts val="2762"/>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Website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Committee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worked with</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strategic</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marketing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agency</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to</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create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 website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engages members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with</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timely</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Club</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information and access to our roster. It is inviting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welcoming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to</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public</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interested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 learning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more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about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Club,</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whether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prospective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member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 hosting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event.</a:t>
            </a:r>
          </a:p>
        </p:txBody>
      </p:sp>
      <p:sp>
        <p:nvSpPr>
          <p:cNvPr id="6" name="TextBox 6"/>
          <p:cNvSpPr txBox="1"/>
          <p:nvPr/>
        </p:nvSpPr>
        <p:spPr>
          <a:xfrm>
            <a:off x="492252" y="4805732"/>
            <a:ext cx="8675380" cy="944489"/>
          </a:xfrm>
          <a:prstGeom prst="rect">
            <a:avLst/>
          </a:prstGeom>
        </p:spPr>
        <p:txBody>
          <a:bodyPr lIns="0" tIns="0" rIns="0" bIns="0" rtlCol="0" anchor="t">
            <a:spAutoFit/>
          </a:bodyPr>
          <a:lstStyle/>
          <a:p>
            <a:pPr algn="l">
              <a:lnSpc>
                <a:spcPts val="3856"/>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Thank</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you</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to</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Diane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Burkholder,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Melissa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Parrish, Sami</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Wnek,</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Janice Worobec and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Erin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Sullivan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job</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well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done!</a:t>
            </a:r>
          </a:p>
        </p:txBody>
      </p:sp>
      <p:pic>
        <p:nvPicPr>
          <p:cNvPr id="9" name="Picture 8">
            <a:extLst>
              <a:ext uri="{FF2B5EF4-FFF2-40B4-BE49-F238E27FC236}">
                <a16:creationId xmlns:a16="http://schemas.microsoft.com/office/drawing/2014/main" id="{153E4E10-5C0C-06C8-CC04-751A64DE30CA}"/>
              </a:ext>
            </a:extLst>
          </p:cNvPr>
          <p:cNvPicPr>
            <a:picLocks noChangeAspect="1"/>
          </p:cNvPicPr>
          <p:nvPr/>
        </p:nvPicPr>
        <p:blipFill>
          <a:blip r:embed="rId3">
            <a:alphaModFix/>
            <a:lum bright="-38000" contrast="45000"/>
          </a:blip>
          <a:srcRect/>
          <a:stretch/>
        </p:blipFill>
        <p:spPr>
          <a:xfrm>
            <a:off x="0" y="216932"/>
            <a:ext cx="2286000" cy="1752600"/>
          </a:xfrm>
          <a:prstGeom prst="rect">
            <a:avLst/>
          </a:prstGeom>
        </p:spPr>
      </p:pic>
      <p:sp>
        <p:nvSpPr>
          <p:cNvPr id="4" name="TextBox 3">
            <a:extLst>
              <a:ext uri="{FF2B5EF4-FFF2-40B4-BE49-F238E27FC236}">
                <a16:creationId xmlns:a16="http://schemas.microsoft.com/office/drawing/2014/main" id="{951C4AE7-9B3D-C99D-DFC6-1BE703DB3F0E}"/>
              </a:ext>
            </a:extLst>
          </p:cNvPr>
          <p:cNvSpPr txBox="1"/>
          <p:nvPr/>
        </p:nvSpPr>
        <p:spPr>
          <a:xfrm>
            <a:off x="863069" y="1600200"/>
            <a:ext cx="7417860" cy="774764"/>
          </a:xfrm>
          <a:prstGeom prst="rect">
            <a:avLst/>
          </a:prstGeom>
          <a:solidFill>
            <a:schemeClr val="accent3">
              <a:lumMod val="20000"/>
              <a:lumOff val="80000"/>
            </a:schemeClr>
          </a:solidFill>
        </p:spPr>
        <p:txBody>
          <a:bodyPr wrap="square" rtlCol="0">
            <a:spAutoFit/>
          </a:bodyPr>
          <a:lstStyle/>
          <a:p>
            <a:pPr algn="ctr">
              <a:lnSpc>
                <a:spcPts val="2762"/>
              </a:lnSpc>
            </a:pPr>
            <a:r>
              <a:rPr lang="en-US" sz="2800" b="1" dirty="0">
                <a:solidFill>
                  <a:srgbClr val="002060"/>
                </a:solidFill>
                <a:latin typeface="Times New Roman" panose="02020603050405020304" pitchFamily="18" charset="0"/>
                <a:ea typeface="Calibri (MS) Bold"/>
                <a:cs typeface="Times New Roman" panose="02020603050405020304" pitchFamily="18" charset="0"/>
                <a:sym typeface="Calibri (MS) Bold"/>
              </a:rPr>
              <a:t>WE LAUNCHED OUR NEW WEBSITE!</a:t>
            </a:r>
          </a:p>
          <a:p>
            <a:pPr algn="ctr">
              <a:lnSpc>
                <a:spcPts val="2762"/>
              </a:lnSpc>
            </a:pPr>
            <a:endParaRPr lang="en-US" sz="1800" b="1" dirty="0">
              <a:solidFill>
                <a:srgbClr val="002060"/>
              </a:solidFill>
              <a:latin typeface="Times New Roman" panose="02020603050405020304" pitchFamily="18" charset="0"/>
              <a:ea typeface="Calibri (MS) Bold"/>
              <a:cs typeface="Times New Roman" panose="02020603050405020304" pitchFamily="18" charset="0"/>
              <a:sym typeface="Calibri (MS)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14600" y="453004"/>
            <a:ext cx="4946695" cy="577081"/>
          </a:xfrm>
          <a:prstGeom prst="rect">
            <a:avLst/>
          </a:prstGeom>
        </p:spPr>
        <p:txBody>
          <a:bodyPr wrap="square" lIns="0" tIns="0" rIns="0" bIns="0" rtlCol="0" anchor="t">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2024 -2025 HIGHLIGHTS</a:t>
            </a:r>
          </a:p>
        </p:txBody>
      </p:sp>
      <p:pic>
        <p:nvPicPr>
          <p:cNvPr id="9" name="Picture 8">
            <a:extLst>
              <a:ext uri="{FF2B5EF4-FFF2-40B4-BE49-F238E27FC236}">
                <a16:creationId xmlns:a16="http://schemas.microsoft.com/office/drawing/2014/main" id="{BB5136D5-FD5C-5365-0418-B529C4E033B5}"/>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
        <p:nvSpPr>
          <p:cNvPr id="4" name="TextBox 3">
            <a:extLst>
              <a:ext uri="{FF2B5EF4-FFF2-40B4-BE49-F238E27FC236}">
                <a16:creationId xmlns:a16="http://schemas.microsoft.com/office/drawing/2014/main" id="{655BD36D-DD90-B8E5-C270-790DFD7A5FD7}"/>
              </a:ext>
            </a:extLst>
          </p:cNvPr>
          <p:cNvSpPr txBox="1"/>
          <p:nvPr/>
        </p:nvSpPr>
        <p:spPr>
          <a:xfrm>
            <a:off x="1219200" y="1206530"/>
            <a:ext cx="6858000" cy="830997"/>
          </a:xfrm>
          <a:prstGeom prst="rect">
            <a:avLst/>
          </a:prstGeom>
          <a:solidFill>
            <a:schemeClr val="accent3">
              <a:lumMod val="20000"/>
              <a:lumOff val="80000"/>
            </a:schemeClr>
          </a:solidFill>
        </p:spPr>
        <p:txBody>
          <a:bodyPr wrap="square" rtlCol="0">
            <a:spAutoFit/>
          </a:bodyPr>
          <a:lstStyle/>
          <a:p>
            <a:pPr algn="ctr"/>
            <a:r>
              <a:rPr lang="en-US" sz="2400" dirty="0">
                <a:solidFill>
                  <a:schemeClr val="tx2">
                    <a:lumMod val="75000"/>
                  </a:schemeClr>
                </a:solidFill>
                <a:latin typeface="Times New Roman" panose="02020603050405020304" pitchFamily="18" charset="0"/>
                <a:cs typeface="Times New Roman" panose="02020603050405020304" pitchFamily="18" charset="0"/>
              </a:rPr>
              <a:t>PICKLEBALL!</a:t>
            </a:r>
          </a:p>
          <a:p>
            <a:pPr algn="ctr"/>
            <a:r>
              <a:rPr lang="en-US" sz="2400" dirty="0">
                <a:solidFill>
                  <a:schemeClr val="tx2">
                    <a:lumMod val="75000"/>
                  </a:schemeClr>
                </a:solidFill>
                <a:latin typeface="Times New Roman" panose="02020603050405020304" pitchFamily="18" charset="0"/>
                <a:cs typeface="Times New Roman" panose="02020603050405020304" pitchFamily="18" charset="0"/>
              </a:rPr>
              <a:t>Ribbon Cutting Ceremony July 10th</a:t>
            </a:r>
          </a:p>
        </p:txBody>
      </p:sp>
      <p:sp>
        <p:nvSpPr>
          <p:cNvPr id="2" name="AutoShape 2">
            <a:extLst>
              <a:ext uri="{FF2B5EF4-FFF2-40B4-BE49-F238E27FC236}">
                <a16:creationId xmlns:a16="http://schemas.microsoft.com/office/drawing/2014/main" id="{F03E29F7-9A1B-822E-E5DE-0A0CF0F5129D}"/>
              </a:ext>
            </a:extLst>
          </p:cNvPr>
          <p:cNvSpPr>
            <a:spLocks noChangeAspect="1" noChangeArrowheads="1"/>
          </p:cNvSpPr>
          <p:nvPr/>
        </p:nvSpPr>
        <p:spPr bwMode="auto">
          <a:xfrm>
            <a:off x="4495800" y="3390900"/>
            <a:ext cx="1447800" cy="144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Two women holding a pair of scissors and a racket&#10;&#10;AI-generated content may be incorrect.">
            <a:extLst>
              <a:ext uri="{FF2B5EF4-FFF2-40B4-BE49-F238E27FC236}">
                <a16:creationId xmlns:a16="http://schemas.microsoft.com/office/drawing/2014/main" id="{E6686932-BD3F-DEE8-B248-4F2314C5A9F4}"/>
              </a:ext>
            </a:extLst>
          </p:cNvPr>
          <p:cNvPicPr>
            <a:picLocks noChangeAspect="1"/>
          </p:cNvPicPr>
          <p:nvPr/>
        </p:nvPicPr>
        <p:blipFill>
          <a:blip r:embed="rId3" cstate="print">
            <a:extLst>
              <a:ext uri="{28A0092B-C50C-407E-A947-70E740481C1C}">
                <a14:useLocalDpi xmlns:a14="http://schemas.microsoft.com/office/drawing/2010/main" val="0"/>
              </a:ext>
            </a:extLst>
          </a:blip>
          <a:srcRect t="-3630" b="-3630"/>
          <a:stretch/>
        </p:blipFill>
        <p:spPr>
          <a:xfrm>
            <a:off x="1090748" y="3854952"/>
            <a:ext cx="2590800" cy="2550044"/>
          </a:xfrm>
          <a:prstGeom prst="rect">
            <a:avLst/>
          </a:prstGeom>
          <a:effectLst>
            <a:softEdge rad="85398"/>
          </a:effectLst>
        </p:spPr>
      </p:pic>
      <p:pic>
        <p:nvPicPr>
          <p:cNvPr id="13" name="Picture 12" descr="A group of women holding a blue ribbon&#10;&#10;AI-generated content may be incorrect.">
            <a:extLst>
              <a:ext uri="{FF2B5EF4-FFF2-40B4-BE49-F238E27FC236}">
                <a16:creationId xmlns:a16="http://schemas.microsoft.com/office/drawing/2014/main" id="{E92F213D-EE10-281B-191C-0336D80C9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376" y="3999928"/>
            <a:ext cx="3303329" cy="2194560"/>
          </a:xfrm>
          <a:prstGeom prst="rect">
            <a:avLst/>
          </a:prstGeom>
          <a:effectLst>
            <a:softEdge rad="120783"/>
          </a:effectLst>
        </p:spPr>
      </p:pic>
      <p:pic>
        <p:nvPicPr>
          <p:cNvPr id="6" name="Picture 5" descr="A volleyball net with balls around it&#10;&#10;AI-generated content may be incorrect.">
            <a:extLst>
              <a:ext uri="{FF2B5EF4-FFF2-40B4-BE49-F238E27FC236}">
                <a16:creationId xmlns:a16="http://schemas.microsoft.com/office/drawing/2014/main" id="{AA892021-842F-AA2A-E3D8-EF77A7892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839" y="2181496"/>
            <a:ext cx="2984137" cy="2238103"/>
          </a:xfrm>
          <a:prstGeom prst="rect">
            <a:avLst/>
          </a:prstGeom>
          <a:effectLst>
            <a:softEdge rad="14417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7899"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950493C-D37D-8142-A798-FC29A2BACEB5}"/>
              </a:ext>
            </a:extLst>
          </p:cNvPr>
          <p:cNvPicPr>
            <a:picLocks noChangeAspect="1"/>
          </p:cNvPicPr>
          <p:nvPr/>
        </p:nvPicPr>
        <p:blipFill>
          <a:blip r:embed="rId2"/>
          <a:stretch/>
        </p:blipFill>
        <p:spPr>
          <a:xfrm>
            <a:off x="0" y="-136954"/>
            <a:ext cx="2756916" cy="2135394"/>
          </a:xfrm>
          <a:prstGeom prst="rect">
            <a:avLst/>
          </a:prstGeom>
        </p:spPr>
      </p:pic>
      <p:sp>
        <p:nvSpPr>
          <p:cNvPr id="31" name="Rectangle 3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378" y="4177748"/>
            <a:ext cx="278014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FAB6FC-F7BC-3915-989B-434F2CD3A83A}"/>
              </a:ext>
            </a:extLst>
          </p:cNvPr>
          <p:cNvSpPr txBox="1"/>
          <p:nvPr/>
        </p:nvSpPr>
        <p:spPr>
          <a:xfrm>
            <a:off x="2316761" y="401129"/>
            <a:ext cx="5396484" cy="669414"/>
          </a:xfrm>
          <a:prstGeom prst="rect">
            <a:avLst/>
          </a:prstGeom>
          <a:noFill/>
        </p:spPr>
        <p:txBody>
          <a:bodyPr wrap="square">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2024 -2025 HIGHLIGHTS</a:t>
            </a:r>
          </a:p>
        </p:txBody>
      </p:sp>
      <p:pic>
        <p:nvPicPr>
          <p:cNvPr id="9" name="Picture 4" descr="No photo description available.">
            <a:extLst>
              <a:ext uri="{FF2B5EF4-FFF2-40B4-BE49-F238E27FC236}">
                <a16:creationId xmlns:a16="http://schemas.microsoft.com/office/drawing/2014/main" id="{82DC4E03-E569-285C-74BA-1C02211D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340" y="2135394"/>
            <a:ext cx="5777320" cy="4332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C5A0A2-C8C8-9626-E55A-844E32A1F144}"/>
              </a:ext>
            </a:extLst>
          </p:cNvPr>
          <p:cNvSpPr txBox="1"/>
          <p:nvPr/>
        </p:nvSpPr>
        <p:spPr>
          <a:xfrm>
            <a:off x="1413170" y="1131063"/>
            <a:ext cx="6317660" cy="830997"/>
          </a:xfrm>
          <a:prstGeom prst="rect">
            <a:avLst/>
          </a:prstGeom>
          <a:solidFill>
            <a:schemeClr val="accent3">
              <a:lumMod val="20000"/>
              <a:lumOff val="80000"/>
            </a:schemeClr>
          </a:solidFill>
        </p:spPr>
        <p:txBody>
          <a:bodyPr wrap="square" rtlCol="0">
            <a:spAutoFit/>
          </a:bodyPr>
          <a:lstStyle/>
          <a:p>
            <a:pPr algn="ctr"/>
            <a:r>
              <a:rPr lang="en-US" sz="2000" dirty="0">
                <a:solidFill>
                  <a:schemeClr val="accent1">
                    <a:lumMod val="75000"/>
                  </a:schemeClr>
                </a:solidFill>
                <a:latin typeface="Times New Roman" panose="02020603050405020304" pitchFamily="18" charset="0"/>
                <a:cs typeface="Times New Roman" panose="02020603050405020304" pitchFamily="18" charset="0"/>
              </a:rPr>
              <a:t>A new reciprocal!</a:t>
            </a:r>
            <a:br>
              <a:rPr lang="en-US" sz="2000" dirty="0">
                <a:solidFill>
                  <a:schemeClr val="accent1">
                    <a:lumMod val="75000"/>
                  </a:schemeClr>
                </a:solidFill>
                <a:latin typeface="Times New Roman" panose="02020603050405020304" pitchFamily="18" charset="0"/>
                <a:cs typeface="Times New Roman" panose="02020603050405020304" pitchFamily="18" charset="0"/>
              </a:rPr>
            </a:br>
            <a:r>
              <a:rPr lang="en-US" sz="2800" dirty="0">
                <a:solidFill>
                  <a:schemeClr val="accent1">
                    <a:lumMod val="75000"/>
                  </a:schemeClr>
                </a:solidFill>
                <a:latin typeface="Times New Roman" panose="02020603050405020304" pitchFamily="18" charset="0"/>
                <a:cs typeface="Times New Roman" panose="02020603050405020304" pitchFamily="18" charset="0"/>
              </a:rPr>
              <a:t>The Chautauqua Women’s Club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photo description available.">
            <a:extLst>
              <a:ext uri="{FF2B5EF4-FFF2-40B4-BE49-F238E27FC236}">
                <a16:creationId xmlns:a16="http://schemas.microsoft.com/office/drawing/2014/main" id="{853AEA82-8B5A-C45E-10DC-BFBBE8E26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57594"/>
            <a:ext cx="6324600" cy="5172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9FBD2C-45FD-C171-541E-0CB186E5EAB9}"/>
              </a:ext>
            </a:extLst>
          </p:cNvPr>
          <p:cNvSpPr txBox="1"/>
          <p:nvPr/>
        </p:nvSpPr>
        <p:spPr>
          <a:xfrm>
            <a:off x="2514600" y="303822"/>
            <a:ext cx="4822154" cy="107721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2024 – 2025 HIGHLIGHTS</a:t>
            </a:r>
          </a:p>
          <a:p>
            <a:endParaRPr lang="en-US"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208E4CF-893F-ADBD-C703-146FC29148DB}"/>
              </a:ext>
            </a:extLst>
          </p:cNvPr>
          <p:cNvPicPr>
            <a:picLocks noChangeAspect="1"/>
          </p:cNvPicPr>
          <p:nvPr/>
        </p:nvPicPr>
        <p:blipFill>
          <a:blip r:embed="rId3">
            <a:alphaModFix/>
            <a:lum bright="-38000" contrast="45000"/>
          </a:blip>
          <a:srcRect/>
          <a:stretch/>
        </p:blipFill>
        <p:spPr>
          <a:xfrm>
            <a:off x="-48877" y="-199781"/>
            <a:ext cx="2286000" cy="1752600"/>
          </a:xfrm>
          <a:prstGeom prst="rect">
            <a:avLst/>
          </a:prstGeom>
        </p:spPr>
      </p:pic>
      <p:sp>
        <p:nvSpPr>
          <p:cNvPr id="8" name="TextBox 7">
            <a:extLst>
              <a:ext uri="{FF2B5EF4-FFF2-40B4-BE49-F238E27FC236}">
                <a16:creationId xmlns:a16="http://schemas.microsoft.com/office/drawing/2014/main" id="{5FBD499F-0A02-7295-66EE-747B807EBC45}"/>
              </a:ext>
            </a:extLst>
          </p:cNvPr>
          <p:cNvSpPr txBox="1"/>
          <p:nvPr/>
        </p:nvSpPr>
        <p:spPr>
          <a:xfrm>
            <a:off x="2274277" y="842431"/>
            <a:ext cx="4595446" cy="461664"/>
          </a:xfrm>
          <a:prstGeom prst="rect">
            <a:avLst/>
          </a:prstGeom>
          <a:solidFill>
            <a:schemeClr val="accent3">
              <a:lumMod val="20000"/>
              <a:lumOff val="80000"/>
            </a:schemeClr>
          </a:solidFill>
        </p:spPr>
        <p:txBody>
          <a:bodyPr wrap="square">
            <a:spAutoFit/>
          </a:bodyPr>
          <a:lstStyle/>
          <a:p>
            <a:pPr algn="ctr"/>
            <a:r>
              <a:rPr lang="en-US" sz="2400" dirty="0">
                <a:solidFill>
                  <a:schemeClr val="tx2">
                    <a:lumMod val="75000"/>
                  </a:schemeClr>
                </a:solidFill>
                <a:latin typeface="Times New Roman" panose="02020603050405020304" pitchFamily="18" charset="0"/>
                <a:cs typeface="Times New Roman" panose="02020603050405020304" pitchFamily="18" charset="0"/>
              </a:rPr>
              <a:t>Refinished floors!</a:t>
            </a:r>
          </a:p>
        </p:txBody>
      </p:sp>
    </p:spTree>
    <p:extLst>
      <p:ext uri="{BB962C8B-B14F-4D97-AF65-F5344CB8AC3E}">
        <p14:creationId xmlns:p14="http://schemas.microsoft.com/office/powerpoint/2010/main" val="3724075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19830" y="489842"/>
            <a:ext cx="5576621" cy="589072"/>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4" name="TextBox 4"/>
          <p:cNvSpPr txBox="1"/>
          <p:nvPr/>
        </p:nvSpPr>
        <p:spPr>
          <a:xfrm>
            <a:off x="712499" y="1359122"/>
            <a:ext cx="3941431" cy="382092"/>
          </a:xfrm>
          <a:prstGeom prst="rect">
            <a:avLst/>
          </a:prstGeom>
        </p:spPr>
        <p:txBody>
          <a:bodyPr wrap="square" lIns="0" tIns="0" rIns="0" bIns="0" rtlCol="0" anchor="t">
            <a:spAutoFit/>
          </a:bodyPr>
          <a:lstStyle/>
          <a:p>
            <a:pPr algn="l">
              <a:lnSpc>
                <a:spcPts val="3171"/>
              </a:lnSpc>
            </a:pPr>
            <a:r>
              <a:rPr lang="en-US" sz="2195" u="sng" dirty="0">
                <a:solidFill>
                  <a:schemeClr val="accent1">
                    <a:lumMod val="75000"/>
                  </a:schemeClr>
                </a:solidFill>
                <a:latin typeface="Times New Roman" panose="02020603050405020304" pitchFamily="18" charset="0"/>
                <a:ea typeface="Calibri (MS)"/>
                <a:cs typeface="Times New Roman" panose="02020603050405020304" pitchFamily="18" charset="0"/>
                <a:sym typeface="Calibri (MS)"/>
              </a:rPr>
              <a:t>President – Kathy Schwinger</a:t>
            </a:r>
          </a:p>
        </p:txBody>
      </p:sp>
      <p:sp>
        <p:nvSpPr>
          <p:cNvPr id="13" name="TextBox 13"/>
          <p:cNvSpPr txBox="1"/>
          <p:nvPr/>
        </p:nvSpPr>
        <p:spPr>
          <a:xfrm>
            <a:off x="548640" y="5883859"/>
            <a:ext cx="163859" cy="382092"/>
          </a:xfrm>
          <a:prstGeom prst="rect">
            <a:avLst/>
          </a:prstGeom>
        </p:spPr>
        <p:txBody>
          <a:bodyPr lIns="0" tIns="0" rIns="0" bIns="0" rtlCol="0" anchor="t">
            <a:spAutoFit/>
          </a:bodyPr>
          <a:lstStyle/>
          <a:p>
            <a:pPr algn="l">
              <a:lnSpc>
                <a:spcPts val="3171"/>
              </a:lnSpc>
            </a:pPr>
            <a:r>
              <a:rPr lang="en-US" sz="2195" spc="-21" dirty="0">
                <a:solidFill>
                  <a:srgbClr val="000000"/>
                </a:solidFill>
                <a:latin typeface="Calibri (MS)"/>
                <a:ea typeface="Calibri (MS)"/>
                <a:cs typeface="Calibri (MS)"/>
                <a:sym typeface="Calibri (MS)"/>
              </a:rPr>
              <a:t> </a:t>
            </a:r>
          </a:p>
        </p:txBody>
      </p:sp>
      <p:pic>
        <p:nvPicPr>
          <p:cNvPr id="14" name="Picture 13">
            <a:extLst>
              <a:ext uri="{FF2B5EF4-FFF2-40B4-BE49-F238E27FC236}">
                <a16:creationId xmlns:a16="http://schemas.microsoft.com/office/drawing/2014/main" id="{2778E042-02AA-DF02-DF6F-2D5AAADA2684}"/>
              </a:ext>
            </a:extLst>
          </p:cNvPr>
          <p:cNvPicPr>
            <a:picLocks noChangeAspect="1"/>
          </p:cNvPicPr>
          <p:nvPr/>
        </p:nvPicPr>
        <p:blipFill>
          <a:blip r:embed="rId2">
            <a:alphaModFix/>
            <a:lum bright="-38000" contrast="45000"/>
          </a:blip>
          <a:srcRect/>
          <a:stretch/>
        </p:blipFill>
        <p:spPr>
          <a:xfrm>
            <a:off x="76200" y="-11386"/>
            <a:ext cx="2286000" cy="1752600"/>
          </a:xfrm>
          <a:prstGeom prst="rect">
            <a:avLst/>
          </a:prstGeom>
        </p:spPr>
      </p:pic>
      <p:sp>
        <p:nvSpPr>
          <p:cNvPr id="5" name="TextBox 4">
            <a:extLst>
              <a:ext uri="{FF2B5EF4-FFF2-40B4-BE49-F238E27FC236}">
                <a16:creationId xmlns:a16="http://schemas.microsoft.com/office/drawing/2014/main" id="{DA3A8428-0DD6-9118-FEA4-0E3303ABE4DC}"/>
              </a:ext>
            </a:extLst>
          </p:cNvPr>
          <p:cNvSpPr txBox="1"/>
          <p:nvPr/>
        </p:nvSpPr>
        <p:spPr>
          <a:xfrm>
            <a:off x="630569" y="1828800"/>
            <a:ext cx="7980031" cy="4600105"/>
          </a:xfrm>
          <a:prstGeom prst="rect">
            <a:avLst/>
          </a:prstGeom>
          <a:noFill/>
        </p:spPr>
        <p:txBody>
          <a:bodyPr wrap="square" rtlCol="0">
            <a:spAutoFit/>
          </a:bodyPr>
          <a:lstStyle/>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Planned agendas and conducted all monthly Board Meetings. Created a Board Preparation Presentation and finance summary for Board members. Meeting held on May 17.</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latin typeface="Times New Roman" panose="02020603050405020304" pitchFamily="18" charset="0"/>
                <a:ea typeface="Aptos" panose="020B0004020202020204" pitchFamily="34" charset="0"/>
                <a:cs typeface="Times New Roman" panose="02020603050405020304" pitchFamily="18" charset="0"/>
              </a:rPr>
              <a:t>Wrote monthly Newsletter articles; proofed emails/Newsletter; contributed Facebook posts</a:t>
            </a:r>
            <a:endPar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Attended all committee meetings, including Finance, Membership, Personnel, Bylaws, Nominating, Strategic Planning, Dining Room, and several program committee meetings.</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latin typeface="Times New Roman" panose="02020603050405020304" pitchFamily="18" charset="0"/>
                <a:ea typeface="Aptos" panose="020B0004020202020204" pitchFamily="34" charset="0"/>
                <a:cs typeface="Times New Roman" panose="02020603050405020304" pitchFamily="18" charset="0"/>
              </a:rPr>
              <a:t>Attended evening programs and special events.</a:t>
            </a:r>
            <a:endPar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In response to members’ concerns, prepared a PowerPoint presentation, and conducted a Special Meeting on September 11</a:t>
            </a:r>
            <a:r>
              <a:rPr lang="en-US" sz="1600" kern="100" dirty="0">
                <a:solidFill>
                  <a:schemeClr val="tx2">
                    <a:lumMod val="75000"/>
                  </a:schemeClr>
                </a:solidFill>
                <a:latin typeface="Times New Roman" panose="02020603050405020304" pitchFamily="18" charset="0"/>
                <a:ea typeface="Aptos" panose="020B0004020202020204" pitchFamily="34" charset="0"/>
                <a:cs typeface="Times New Roman" panose="02020603050405020304" pitchFamily="18" charset="0"/>
              </a:rPr>
              <a:t> </a:t>
            </a: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to address the denim issue. </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Collaboration was a key aspect of my role –</a:t>
            </a:r>
            <a:r>
              <a:rPr lang="en-US" sz="1600" kern="100" dirty="0">
                <a:solidFill>
                  <a:schemeClr val="tx2">
                    <a:lumMod val="75000"/>
                  </a:schemeClr>
                </a:solidFill>
                <a:latin typeface="Times New Roman" panose="02020603050405020304" pitchFamily="18" charset="0"/>
                <a:ea typeface="Aptos" panose="020B0004020202020204" pitchFamily="34" charset="0"/>
                <a:cs typeface="Times New Roman" panose="02020603050405020304" pitchFamily="18" charset="0"/>
              </a:rPr>
              <a:t> </a:t>
            </a: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worked closely with the Manager, Bookkeeper, and Finance members to explore new methods of paying dues. </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Played a role in determining Holiday Fund disbursements for staff, ensuring fair and thoughtful allocations. </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Assisted the Manager in recruiting a new Chef. </a:t>
            </a:r>
          </a:p>
          <a:p>
            <a:pPr marL="342900" marR="0" lvl="0" indent="-342900">
              <a:lnSpc>
                <a:spcPct val="115000"/>
              </a:lnSpc>
              <a:spcAft>
                <a:spcPts val="800"/>
              </a:spcAft>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Worked alongside the Nominating Chair to replace two Board resignations, ensuring continuity in leadership. Regular collaboration with the Bylaws Chair allowed for thorough consideration and necessary updates to the bylaws.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19830" y="489842"/>
            <a:ext cx="5576621"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pic>
        <p:nvPicPr>
          <p:cNvPr id="11" name="Picture 10">
            <a:extLst>
              <a:ext uri="{FF2B5EF4-FFF2-40B4-BE49-F238E27FC236}">
                <a16:creationId xmlns:a16="http://schemas.microsoft.com/office/drawing/2014/main" id="{89C51907-41BF-DF73-E003-222BBD93B869}"/>
              </a:ext>
            </a:extLst>
          </p:cNvPr>
          <p:cNvPicPr>
            <a:picLocks noChangeAspect="1"/>
          </p:cNvPicPr>
          <p:nvPr/>
        </p:nvPicPr>
        <p:blipFill>
          <a:blip r:embed="rId2">
            <a:alphaModFix/>
            <a:lum bright="-38000" contrast="45000"/>
          </a:blip>
          <a:srcRect/>
          <a:stretch/>
        </p:blipFill>
        <p:spPr>
          <a:xfrm>
            <a:off x="-66170" y="80458"/>
            <a:ext cx="2047370" cy="1569650"/>
          </a:xfrm>
          <a:prstGeom prst="rect">
            <a:avLst/>
          </a:prstGeom>
        </p:spPr>
      </p:pic>
      <p:sp>
        <p:nvSpPr>
          <p:cNvPr id="4" name="TextBox 3">
            <a:extLst>
              <a:ext uri="{FF2B5EF4-FFF2-40B4-BE49-F238E27FC236}">
                <a16:creationId xmlns:a16="http://schemas.microsoft.com/office/drawing/2014/main" id="{4E2FDC44-B268-E6C8-5FDA-1B0D57A1E257}"/>
              </a:ext>
            </a:extLst>
          </p:cNvPr>
          <p:cNvSpPr txBox="1"/>
          <p:nvPr/>
        </p:nvSpPr>
        <p:spPr>
          <a:xfrm>
            <a:off x="685800" y="1092636"/>
            <a:ext cx="7772400" cy="5208605"/>
          </a:xfrm>
          <a:prstGeom prst="rect">
            <a:avLst/>
          </a:prstGeom>
          <a:noFill/>
        </p:spPr>
        <p:txBody>
          <a:bodyPr wrap="square" rtlCol="0">
            <a:spAutoFit/>
          </a:bodyPr>
          <a:lstStyle/>
          <a:p>
            <a:pPr marR="0" lvl="0">
              <a:lnSpc>
                <a:spcPct val="115000"/>
              </a:lnSpc>
              <a:tabLst>
                <a:tab pos="4206240" algn="l"/>
              </a:tabLs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President Continued</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R="0" lvl="0">
              <a:lnSpc>
                <a:spcPct val="115000"/>
              </a:lnSpc>
              <a:tabLst>
                <a:tab pos="4206240" algn="l"/>
              </a:tabLst>
            </a:pPr>
            <a:endParaRPr lang="en-US" sz="1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Engaged in meetings with the Preservation Foundation regarding drainage solutions and to meet with their tax attorney.</a:t>
            </a: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To enhance communication with new and prospective members, updated the Information Packet given to newcomers and rewrote the introductory letter;  also crafted a revised letter targeting prospective professional women. Strengthening external connections, I met with the Chautauqua Women’s Club President at the Chautauqua Women’s Club and attended a luncheon for Chautauqua members held at TCC.</a:t>
            </a:r>
            <a:endParaRPr lang="en-US" sz="1600" kern="100" dirty="0">
              <a:solidFill>
                <a:schemeClr val="tx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Contributions extended to event planning - organized the Christmas Program featuring Mike Randall and Laura Pederson, arranged an evening program with Tom Toles as the speaker, and facilitated a “Mix it Up for Lunch” day to encourage members to interact with different individuals. </a:t>
            </a:r>
            <a:endParaRPr lang="en-US" sz="1600" kern="100" dirty="0">
              <a:solidFill>
                <a:schemeClr val="tx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Launched the opening of the Pickleball Court, further expanding recreational opportunities for members.</a:t>
            </a:r>
            <a:endParaRPr lang="en-US" sz="1600" kern="100" dirty="0">
              <a:solidFill>
                <a:schemeClr val="tx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Actively recruited and sponsored several new members. Attended all ‘meet &amp; greets’.</a:t>
            </a:r>
            <a:endParaRPr lang="en-US" sz="1600" kern="100" dirty="0">
              <a:solidFill>
                <a:schemeClr val="tx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tabLst>
                <a:tab pos="4206240" algn="l"/>
              </a:tabLst>
            </a:pPr>
            <a:r>
              <a:rPr lang="en-US" sz="1600" kern="1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Hosted the Chair Appreciation Luncheon, celebrating the dedication of those who played pivotal roles in the Club.</a:t>
            </a:r>
            <a:endParaRPr lang="en-US" sz="1600" kern="100" dirty="0">
              <a:solidFill>
                <a:schemeClr val="tx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91E56-6AA9-A0D6-953D-04799CF39C90}"/>
              </a:ext>
            </a:extLst>
          </p:cNvPr>
          <p:cNvPicPr>
            <a:picLocks noChangeAspect="1"/>
          </p:cNvPicPr>
          <p:nvPr/>
        </p:nvPicPr>
        <p:blipFill>
          <a:blip r:embed="rId2">
            <a:alphaModFix/>
            <a:lum bright="-38000" contrast="45000"/>
          </a:blip>
          <a:srcRect/>
          <a:stretch/>
        </p:blipFill>
        <p:spPr>
          <a:xfrm>
            <a:off x="76200" y="-89475"/>
            <a:ext cx="1888435" cy="1447800"/>
          </a:xfrm>
          <a:prstGeom prst="rect">
            <a:avLst/>
          </a:prstGeom>
        </p:spPr>
      </p:pic>
      <p:sp>
        <p:nvSpPr>
          <p:cNvPr id="2" name="TextBox 1">
            <a:extLst>
              <a:ext uri="{FF2B5EF4-FFF2-40B4-BE49-F238E27FC236}">
                <a16:creationId xmlns:a16="http://schemas.microsoft.com/office/drawing/2014/main" id="{CB7518C1-BBA1-7A21-B967-23F6D9A3DF9B}"/>
              </a:ext>
            </a:extLst>
          </p:cNvPr>
          <p:cNvSpPr txBox="1"/>
          <p:nvPr/>
        </p:nvSpPr>
        <p:spPr>
          <a:xfrm>
            <a:off x="1693985" y="322445"/>
            <a:ext cx="67818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2024 -2025 Board of Directors </a:t>
            </a:r>
          </a:p>
        </p:txBody>
      </p:sp>
      <p:sp>
        <p:nvSpPr>
          <p:cNvPr id="4" name="TextBox 3">
            <a:extLst>
              <a:ext uri="{FF2B5EF4-FFF2-40B4-BE49-F238E27FC236}">
                <a16:creationId xmlns:a16="http://schemas.microsoft.com/office/drawing/2014/main" id="{161AC5B1-3F6A-09D3-591F-2080C67424A3}"/>
              </a:ext>
            </a:extLst>
          </p:cNvPr>
          <p:cNvSpPr txBox="1"/>
          <p:nvPr/>
        </p:nvSpPr>
        <p:spPr>
          <a:xfrm>
            <a:off x="914400" y="875042"/>
            <a:ext cx="7696200" cy="6093976"/>
          </a:xfrm>
          <a:prstGeom prst="rect">
            <a:avLst/>
          </a:prstGeom>
          <a:noFill/>
        </p:spPr>
        <p:txBody>
          <a:bodyPr wrap="square" rtlCol="0">
            <a:spAutoFit/>
          </a:bodyPr>
          <a:lstStyle/>
          <a:p>
            <a:r>
              <a:rPr lang="en-US" sz="2000" u="sng" dirty="0">
                <a:solidFill>
                  <a:schemeClr val="accent1">
                    <a:lumMod val="50000"/>
                  </a:schemeClr>
                </a:solidFill>
                <a:latin typeface="Times New Roman" panose="02020603050405020304" pitchFamily="18" charset="0"/>
                <a:cs typeface="Times New Roman" panose="02020603050405020304" pitchFamily="18" charset="0"/>
              </a:rPr>
              <a:t>1</a:t>
            </a:r>
            <a:r>
              <a:rPr lang="en-US" sz="2000" u="sng" baseline="30000" dirty="0">
                <a:solidFill>
                  <a:schemeClr val="accent1">
                    <a:lumMod val="50000"/>
                  </a:schemeClr>
                </a:solidFill>
                <a:latin typeface="Times New Roman" panose="02020603050405020304" pitchFamily="18" charset="0"/>
                <a:cs typeface="Times New Roman" panose="02020603050405020304" pitchFamily="18" charset="0"/>
              </a:rPr>
              <a:t>st</a:t>
            </a:r>
            <a:r>
              <a:rPr lang="en-US" sz="2000" u="sng" dirty="0">
                <a:solidFill>
                  <a:schemeClr val="accent1">
                    <a:lumMod val="50000"/>
                  </a:schemeClr>
                </a:solidFill>
                <a:latin typeface="Times New Roman" panose="02020603050405020304" pitchFamily="18" charset="0"/>
                <a:cs typeface="Times New Roman" panose="02020603050405020304" pitchFamily="18" charset="0"/>
              </a:rPr>
              <a:t> Vice President/President Elect  - Susan Grelick</a:t>
            </a:r>
          </a:p>
          <a:p>
            <a:pPr marL="342900" marR="0" lvl="0" indent="-342900" fontAlgn="base">
              <a:buFont typeface="Arial" panose="020B0604020202020204" pitchFamily="34" charset="0"/>
              <a:buChar char="•"/>
            </a:pPr>
            <a:r>
              <a:rPr lang="en-US" sz="1400" b="1"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Strategic Planning</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b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The Strategic Planning Committee met, developed key recommendations, and received Board approval to include the following goals in the 2025–2027 Strategic Plan:</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Update the website to enhance functionality.</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Build stronger communication and working relationships with the Preservation Foundation and the Endowment, while exploring other potential funding opportunities.</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Continue evaluating and replacing A/V equipment.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Change the time frame for implementing an ongoing replacement plan for equipment and furnishings to Spring 2026.</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pPr>
            <a:r>
              <a:rPr lang="en-US" sz="1400" b="1"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Membership Engagement &amp; Transparency</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Updated and distributed Interest Sheets to members.</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Created comprehensive Descriptions of Duties and Responsibilities for each Board position and circulated them for review.</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pPr>
            <a:r>
              <a:rPr lang="en-US" sz="1400" b="1"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Administrative and Financial Enhancements</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Explored multiple options to improve dues payment, including credit card payments, automatic withdrawals, and yearly </a:t>
            </a:r>
            <a:r>
              <a:rPr lang="da-DK" sz="1400" u="none" strike="noStrike" kern="0" spc="0" dirty="0" err="1">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billing</a:t>
            </a:r>
            <a:r>
              <a:rPr lang="da-DK"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pPr>
            <a:r>
              <a:rPr lang="en-US" sz="1400" b="1"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Reciprocity Expansion</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Formed a Reciprocity Committee, revised related documents, identified target clubs, and finalized outreach letters to expand reciprocal opportunities with other clubs.</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pPr>
            <a:r>
              <a:rPr lang="pt-PT" sz="1400" b="1" u="none" strike="noStrike" kern="0" spc="0" dirty="0" err="1">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Governance</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Reviewed all governance and procedural documents to ensure they are current and functional. </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pPr>
            <a:r>
              <a:rPr lang="en-US" sz="1400" b="1"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Collaboration &amp; Planning</a:t>
            </a: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Participated actively in all Board and Committee meetings.</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fontAlgn="base">
              <a:buFont typeface="Arial" panose="020B0604020202020204" pitchFamily="34" charset="0"/>
              <a:buChar char="◦"/>
            </a:pPr>
            <a:r>
              <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Arial Unicode MS" panose="020B0604020202020204" pitchFamily="34" charset="-128"/>
              </a:rPr>
              <a:t>Collaborated with other Board members to plan the 2025–2026 calendar and develop the accompanying budget.</a:t>
            </a:r>
            <a:endParaRPr lang="en-US" sz="1400" u="none" strike="noStrike" kern="0" spc="0" dirty="0">
              <a:ln>
                <a:noFill/>
              </a:ln>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1143000" y="1046696"/>
            <a:ext cx="3485178" cy="10078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dirty="0">
                <a:latin typeface="Times New Roman" panose="02020603050405020304" pitchFamily="18" charset="0"/>
                <a:ea typeface="+mj-ea"/>
                <a:cs typeface="Times New Roman" panose="02020603050405020304" pitchFamily="18" charset="0"/>
                <a:sym typeface="Calibri (MS) Bold"/>
              </a:rPr>
              <a:t>In Memoriam</a:t>
            </a:r>
          </a:p>
        </p:txBody>
      </p:sp>
      <p:sp>
        <p:nvSpPr>
          <p:cNvPr id="3" name="TextBox 3"/>
          <p:cNvSpPr txBox="1"/>
          <p:nvPr/>
        </p:nvSpPr>
        <p:spPr>
          <a:xfrm>
            <a:off x="1295400" y="1974716"/>
            <a:ext cx="3485179" cy="3637848"/>
          </a:xfrm>
          <a:prstGeom prst="rect">
            <a:avLst/>
          </a:prstGeom>
        </p:spPr>
        <p:txBody>
          <a:bodyPr vert="horz" lIns="91440" tIns="45720" rIns="91440" bIns="45720" rtlCol="0" anchor="ctr">
            <a:normAutofit/>
          </a:bodyPr>
          <a:lstStyle/>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Deborah </a:t>
            </a:r>
            <a:r>
              <a:rPr lang="en-US" sz="2400" b="1" dirty="0" err="1">
                <a:latin typeface="Times New Roman" panose="02020603050405020304" pitchFamily="18" charset="0"/>
                <a:cs typeface="Times New Roman" panose="02020603050405020304" pitchFamily="18" charset="0"/>
                <a:sym typeface="Calibri (MS) Bold"/>
              </a:rPr>
              <a:t>Billoni</a:t>
            </a:r>
            <a:endParaRPr lang="en-US" sz="2400" b="1" dirty="0">
              <a:latin typeface="Times New Roman" panose="02020603050405020304" pitchFamily="18" charset="0"/>
              <a:cs typeface="Times New Roman" panose="02020603050405020304" pitchFamily="18" charset="0"/>
              <a:sym typeface="Calibri (MS) Bold"/>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August 22, 2024</a:t>
            </a:r>
          </a:p>
          <a:p>
            <a:pPr indent="-228600">
              <a:lnSpc>
                <a:spcPct val="90000"/>
              </a:lnSpc>
              <a:spcAft>
                <a:spcPts val="600"/>
              </a:spcAft>
              <a:buFont typeface="Arial" panose="020B0604020202020204" pitchFamily="34" charset="0"/>
              <a:buChar char="•"/>
            </a:pPr>
            <a:endParaRPr lang="en-US" sz="1700" b="1" dirty="0">
              <a:sym typeface="Calibri (MS) Bold"/>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Andrea </a:t>
            </a:r>
            <a:r>
              <a:rPr lang="en-US" sz="2400" b="1" dirty="0" err="1">
                <a:latin typeface="Times New Roman" panose="02020603050405020304" pitchFamily="18" charset="0"/>
                <a:cs typeface="Times New Roman" panose="02020603050405020304" pitchFamily="18" charset="0"/>
                <a:sym typeface="Calibri (MS) Bold"/>
              </a:rPr>
              <a:t>Borgioli</a:t>
            </a:r>
            <a:endParaRPr lang="en-US" sz="2400" b="1" dirty="0">
              <a:latin typeface="Times New Roman" panose="02020603050405020304" pitchFamily="18" charset="0"/>
              <a:cs typeface="Times New Roman" panose="02020603050405020304" pitchFamily="18" charset="0"/>
              <a:sym typeface="Calibri (MS) Bold"/>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October 27, 2024</a:t>
            </a:r>
          </a:p>
          <a:p>
            <a:pPr>
              <a:lnSpc>
                <a:spcPct val="90000"/>
              </a:lnSpc>
              <a:spcAft>
                <a:spcPts val="600"/>
              </a:spcAft>
            </a:pPr>
            <a:endParaRPr lang="en-US" sz="2400" b="1" dirty="0">
              <a:latin typeface="Times New Roman" panose="02020603050405020304" pitchFamily="18" charset="0"/>
              <a:cs typeface="Times New Roman" panose="02020603050405020304" pitchFamily="18" charset="0"/>
              <a:sym typeface="Calibri (MS) Bold"/>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Constance Hadala</a:t>
            </a:r>
          </a:p>
          <a:p>
            <a:pPr>
              <a:lnSpc>
                <a:spcPct val="90000"/>
              </a:lnSpc>
              <a:spcAft>
                <a:spcPts val="600"/>
              </a:spcAft>
            </a:pPr>
            <a:r>
              <a:rPr lang="en-US" sz="2400" b="1" dirty="0">
                <a:latin typeface="Times New Roman" panose="02020603050405020304" pitchFamily="18" charset="0"/>
                <a:cs typeface="Times New Roman" panose="02020603050405020304" pitchFamily="18" charset="0"/>
                <a:sym typeface="Calibri (MS) Bold"/>
              </a:rPr>
              <a:t>December 19, 2024</a:t>
            </a:r>
          </a:p>
        </p:txBody>
      </p:sp>
      <p:pic>
        <p:nvPicPr>
          <p:cNvPr id="7" name="Picture 6" descr="Close-up of Ranunculus flowers, buds, and stems, with petals in pastel shades of orange and pink">
            <a:extLst>
              <a:ext uri="{FF2B5EF4-FFF2-40B4-BE49-F238E27FC236}">
                <a16:creationId xmlns:a16="http://schemas.microsoft.com/office/drawing/2014/main" id="{BDCA0BCA-6439-4B8B-E8B0-4C5D76BEC3FD}"/>
              </a:ext>
            </a:extLst>
          </p:cNvPr>
          <p:cNvPicPr>
            <a:picLocks noChangeAspect="1"/>
          </p:cNvPicPr>
          <p:nvPr/>
        </p:nvPicPr>
        <p:blipFill>
          <a:blip r:embed="rId3" cstate="print">
            <a:extLst>
              <a:ext uri="{28A0092B-C50C-407E-A947-70E740481C1C}">
                <a14:useLocalDpi xmlns:a14="http://schemas.microsoft.com/office/drawing/2010/main" val="0"/>
              </a:ext>
            </a:extLst>
          </a:blip>
          <a:srcRect l="32069" r="23381" b="-2"/>
          <a:stretch/>
        </p:blipFill>
        <p:spPr>
          <a:xfrm>
            <a:off x="4973248" y="685800"/>
            <a:ext cx="3539642" cy="5303520"/>
          </a:xfrm>
          <a:prstGeom prst="rect">
            <a:avLst/>
          </a:prstGeom>
          <a:effectLst>
            <a:softEdge rad="174898"/>
          </a:effectLst>
        </p:spPr>
      </p:pic>
      <p:sp>
        <p:nvSpPr>
          <p:cNvPr id="4" name="TextBox 4"/>
          <p:cNvSpPr txBox="1"/>
          <p:nvPr/>
        </p:nvSpPr>
        <p:spPr>
          <a:xfrm>
            <a:off x="2360698" y="2971799"/>
            <a:ext cx="3620110" cy="1659109"/>
          </a:xfrm>
          <a:prstGeom prst="rect">
            <a:avLst/>
          </a:prstGeom>
        </p:spPr>
        <p:txBody>
          <a:bodyPr lIns="0" tIns="0" rIns="0" bIns="0" rtlCol="0" anchor="t">
            <a:spAutoFit/>
          </a:bodyPr>
          <a:lstStyle/>
          <a:p>
            <a:pPr algn="ctr">
              <a:lnSpc>
                <a:spcPts val="4031"/>
              </a:lnSpc>
              <a:spcAft>
                <a:spcPts val="600"/>
              </a:spcAft>
            </a:pPr>
            <a:endParaRPr lang="en-US" sz="2795" b="1">
              <a:solidFill>
                <a:srgbClr val="000000"/>
              </a:solidFill>
              <a:latin typeface="Calibri (MS) Bold"/>
              <a:ea typeface="Calibri (MS) Bold"/>
              <a:cs typeface="Calibri (MS) Bold"/>
              <a:sym typeface="Calibri (MS) Bold"/>
            </a:endParaRPr>
          </a:p>
          <a:p>
            <a:pPr algn="ctr">
              <a:lnSpc>
                <a:spcPts val="4031"/>
              </a:lnSpc>
              <a:spcAft>
                <a:spcPts val="600"/>
              </a:spcAft>
            </a:pPr>
            <a:endParaRPr lang="en-US" sz="2795" b="1">
              <a:solidFill>
                <a:srgbClr val="000000"/>
              </a:solidFill>
              <a:latin typeface="Calibri (MS) Bold"/>
              <a:ea typeface="Calibri (MS) Bold"/>
              <a:cs typeface="Calibri (MS) Bold"/>
              <a:sym typeface="Calibri (MS) Bold"/>
            </a:endParaRPr>
          </a:p>
          <a:p>
            <a:pPr algn="ctr">
              <a:lnSpc>
                <a:spcPts val="4031"/>
              </a:lnSpc>
              <a:spcAft>
                <a:spcPts val="600"/>
              </a:spcAft>
            </a:pPr>
            <a:endParaRPr lang="en-US" sz="2795" b="1">
              <a:solidFill>
                <a:srgbClr val="000000"/>
              </a:solidFill>
              <a:latin typeface="Calibri (MS) Bold"/>
              <a:ea typeface="Calibri (MS) Bold"/>
              <a:cs typeface="Calibri (MS) Bold"/>
              <a:sym typeface="Calibri (MS) Bold"/>
            </a:endParaRPr>
          </a:p>
        </p:txBody>
      </p:sp>
      <p:pic>
        <p:nvPicPr>
          <p:cNvPr id="8" name="Picture 7">
            <a:extLst>
              <a:ext uri="{FF2B5EF4-FFF2-40B4-BE49-F238E27FC236}">
                <a16:creationId xmlns:a16="http://schemas.microsoft.com/office/drawing/2014/main" id="{4CDF81C5-F897-82D4-AD5B-3EFF6FEC7AA1}"/>
              </a:ext>
            </a:extLst>
          </p:cNvPr>
          <p:cNvPicPr>
            <a:picLocks noChangeAspect="1"/>
          </p:cNvPicPr>
          <p:nvPr/>
        </p:nvPicPr>
        <p:blipFill>
          <a:blip r:embed="rId4">
            <a:alphaModFix/>
            <a:lum bright="-38000" contrast="45000"/>
          </a:blip>
          <a:srcRect/>
          <a:stretch/>
        </p:blipFill>
        <p:spPr>
          <a:xfrm>
            <a:off x="0" y="-40911"/>
            <a:ext cx="2286000" cy="17526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80790" y="560061"/>
            <a:ext cx="5576621"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4" name="TextBox 4"/>
          <p:cNvSpPr txBox="1"/>
          <p:nvPr/>
        </p:nvSpPr>
        <p:spPr>
          <a:xfrm>
            <a:off x="609600" y="1484139"/>
            <a:ext cx="8207083" cy="742511"/>
          </a:xfrm>
          <a:prstGeom prst="rect">
            <a:avLst/>
          </a:prstGeom>
        </p:spPr>
        <p:txBody>
          <a:bodyPr lIns="0" tIns="0" rIns="0" bIns="0" rtlCol="0" anchor="t">
            <a:spAutoFit/>
          </a:bodyPr>
          <a:lstStyle/>
          <a:p>
            <a:pPr algn="l">
              <a:lnSpc>
                <a:spcPts val="3038"/>
              </a:lnSpc>
            </a:pPr>
            <a:r>
              <a:rPr lang="en-US" sz="2304" u="sng" dirty="0">
                <a:solidFill>
                  <a:srgbClr val="002060"/>
                </a:solidFill>
                <a:latin typeface="Times New Roman" panose="02020603050405020304" pitchFamily="18" charset="0"/>
                <a:ea typeface="Calibri (MS)"/>
                <a:cs typeface="Times New Roman" panose="02020603050405020304" pitchFamily="18" charset="0"/>
                <a:sym typeface="Calibri (MS)"/>
              </a:rPr>
              <a:t>Second Vice President / Bylaws –Kathleen McCarthy</a:t>
            </a:r>
          </a:p>
          <a:p>
            <a:pPr algn="l">
              <a:lnSpc>
                <a:spcPts val="3038"/>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Committee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reviewed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governance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documents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based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on</a:t>
            </a:r>
          </a:p>
        </p:txBody>
      </p:sp>
      <p:sp>
        <p:nvSpPr>
          <p:cNvPr id="5" name="TextBox 5"/>
          <p:cNvSpPr txBox="1"/>
          <p:nvPr/>
        </p:nvSpPr>
        <p:spPr>
          <a:xfrm>
            <a:off x="952805" y="2290335"/>
            <a:ext cx="2846403" cy="251992"/>
          </a:xfrm>
          <a:prstGeom prst="rect">
            <a:avLst/>
          </a:prstGeom>
        </p:spPr>
        <p:txBody>
          <a:bodyPr lIns="0" tIns="0" rIns="0" bIns="0" rtlCol="0" anchor="t">
            <a:spAutoFit/>
          </a:bodyPr>
          <a:lstStyle/>
          <a:p>
            <a:pPr algn="l">
              <a:lnSpc>
                <a:spcPts val="1928"/>
              </a:lnSpc>
            </a:pPr>
            <a:r>
              <a:rPr lang="en-US" sz="2304">
                <a:solidFill>
                  <a:srgbClr val="002060"/>
                </a:solidFill>
                <a:latin typeface="Times New Roman" panose="02020603050405020304" pitchFamily="18" charset="0"/>
                <a:ea typeface="Calibri (MS)"/>
                <a:cs typeface="Times New Roman" panose="02020603050405020304" pitchFamily="18" charset="0"/>
                <a:sym typeface="Calibri (MS)"/>
              </a:rPr>
              <a:t>board/committee</a:t>
            </a:r>
            <a:r>
              <a:rPr lang="en-US" sz="2304">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a:solidFill>
                  <a:srgbClr val="002060"/>
                </a:solidFill>
                <a:latin typeface="Times New Roman" panose="02020603050405020304" pitchFamily="18" charset="0"/>
                <a:ea typeface="Calibri (MS)"/>
                <a:cs typeface="Times New Roman" panose="02020603050405020304" pitchFamily="18" charset="0"/>
                <a:sym typeface="Calibri (MS)"/>
              </a:rPr>
              <a:t>input</a:t>
            </a:r>
          </a:p>
        </p:txBody>
      </p:sp>
      <p:sp>
        <p:nvSpPr>
          <p:cNvPr id="6" name="TextBox 6"/>
          <p:cNvSpPr txBox="1"/>
          <p:nvPr/>
        </p:nvSpPr>
        <p:spPr>
          <a:xfrm>
            <a:off x="621783" y="2537321"/>
            <a:ext cx="8209483" cy="1248483"/>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Presented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motions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amendments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Semi-Annual Meeting</a:t>
            </a:r>
          </a:p>
          <a:p>
            <a:pPr marL="342900" indent="-342900" algn="just">
              <a:buFont typeface="Arial" panose="020B0604020202020204" pitchFamily="34" charset="0"/>
              <a:buChar char="•"/>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Updated Policies and Procedures</a:t>
            </a:r>
          </a:p>
          <a:p>
            <a:pPr marL="342900" indent="-342900" algn="just">
              <a:buFont typeface="Arial" panose="020B0604020202020204" pitchFamily="34" charset="0"/>
              <a:buChar char="•"/>
            </a:pPr>
            <a:endParaRPr lang="en-US" sz="2304" dirty="0">
              <a:solidFill>
                <a:srgbClr val="002060"/>
              </a:solidFill>
              <a:latin typeface="Times New Roman" panose="02020603050405020304" pitchFamily="18" charset="0"/>
              <a:ea typeface="Calibri (MS)"/>
              <a:cs typeface="Times New Roman" panose="02020603050405020304" pitchFamily="18" charset="0"/>
              <a:sym typeface="Calibri (MS)"/>
            </a:endParaRPr>
          </a:p>
          <a:p>
            <a:pPr marL="342900" indent="-342900" algn="just">
              <a:lnSpc>
                <a:spcPts val="1153"/>
              </a:lnSpc>
              <a:buFont typeface="Arial" panose="020B0604020202020204" pitchFamily="34" charset="0"/>
              <a:buChar char="•"/>
            </a:pPr>
            <a:endParaRPr lang="en-US" sz="2306" dirty="0">
              <a:solidFill>
                <a:srgbClr val="002060"/>
              </a:solidFill>
              <a:latin typeface="Times New Roman" panose="02020603050405020304" pitchFamily="18" charset="0"/>
              <a:ea typeface="Calibri (MS)"/>
              <a:cs typeface="Times New Roman" panose="02020603050405020304" pitchFamily="18" charset="0"/>
              <a:sym typeface="Calibri (MS)"/>
            </a:endParaRPr>
          </a:p>
        </p:txBody>
      </p:sp>
      <p:sp>
        <p:nvSpPr>
          <p:cNvPr id="9" name="TextBox 9"/>
          <p:cNvSpPr txBox="1"/>
          <p:nvPr/>
        </p:nvSpPr>
        <p:spPr>
          <a:xfrm>
            <a:off x="586154" y="5103594"/>
            <a:ext cx="8206426" cy="1168910"/>
          </a:xfrm>
          <a:prstGeom prst="rect">
            <a:avLst/>
          </a:prstGeom>
        </p:spPr>
        <p:txBody>
          <a:bodyPr lIns="0" tIns="0" rIns="0" bIns="0" rtlCol="0" anchor="t">
            <a:spAutoFit/>
          </a:bodyPr>
          <a:lstStyle/>
          <a:p>
            <a:pPr algn="l">
              <a:lnSpc>
                <a:spcPts val="4919"/>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Sent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emails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requesting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action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various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topics,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tabulated votes, reported back to the Board. </a:t>
            </a:r>
          </a:p>
        </p:txBody>
      </p:sp>
      <p:pic>
        <p:nvPicPr>
          <p:cNvPr id="11" name="Picture 10">
            <a:extLst>
              <a:ext uri="{FF2B5EF4-FFF2-40B4-BE49-F238E27FC236}">
                <a16:creationId xmlns:a16="http://schemas.microsoft.com/office/drawing/2014/main" id="{9C0AA8A5-5D86-5EDF-604D-CC5E4D0A6665}"/>
              </a:ext>
            </a:extLst>
          </p:cNvPr>
          <p:cNvPicPr>
            <a:picLocks noChangeAspect="1"/>
          </p:cNvPicPr>
          <p:nvPr/>
        </p:nvPicPr>
        <p:blipFill>
          <a:blip r:embed="rId3">
            <a:alphaModFix/>
            <a:lum bright="-38000" contrast="45000"/>
          </a:blip>
          <a:srcRect/>
          <a:stretch/>
        </p:blipFill>
        <p:spPr>
          <a:xfrm>
            <a:off x="60960" y="29308"/>
            <a:ext cx="2286000" cy="1752600"/>
          </a:xfrm>
          <a:prstGeom prst="rect">
            <a:avLst/>
          </a:prstGeom>
        </p:spPr>
      </p:pic>
      <p:sp>
        <p:nvSpPr>
          <p:cNvPr id="2" name="TextBox 7">
            <a:extLst>
              <a:ext uri="{FF2B5EF4-FFF2-40B4-BE49-F238E27FC236}">
                <a16:creationId xmlns:a16="http://schemas.microsoft.com/office/drawing/2014/main" id="{DDBE7539-F0B0-C701-6EA3-46C452A1E088}"/>
              </a:ext>
            </a:extLst>
          </p:cNvPr>
          <p:cNvSpPr txBox="1"/>
          <p:nvPr/>
        </p:nvSpPr>
        <p:spPr>
          <a:xfrm>
            <a:off x="642301" y="3224367"/>
            <a:ext cx="8206550" cy="1973617"/>
          </a:xfrm>
          <a:prstGeom prst="rect">
            <a:avLst/>
          </a:prstGeom>
        </p:spPr>
        <p:txBody>
          <a:bodyPr lIns="0" tIns="0" rIns="0" bIns="0" rtlCol="0" anchor="t">
            <a:spAutoFit/>
          </a:bodyPr>
          <a:lstStyle/>
          <a:p>
            <a:pPr marL="342900" indent="-342900" algn="l">
              <a:lnSpc>
                <a:spcPts val="3822"/>
              </a:lnSpc>
              <a:buFont typeface="Arial" panose="020B0604020202020204" pitchFamily="34" charset="0"/>
              <a:buChar char="•"/>
            </a:pP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Prepared</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motions</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for amendments</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at</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Annual</a:t>
            </a:r>
            <a:r>
              <a:rPr lang="en-US" sz="2304" spc="16"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spc="16" dirty="0">
                <a:solidFill>
                  <a:srgbClr val="002060"/>
                </a:solidFill>
                <a:latin typeface="Times New Roman" panose="02020603050405020304" pitchFamily="18" charset="0"/>
                <a:ea typeface="Calibri (MS)"/>
                <a:cs typeface="Times New Roman" panose="02020603050405020304" pitchFamily="18" charset="0"/>
                <a:sym typeface="Calibri (MS)"/>
              </a:rPr>
              <a:t>Meeting</a:t>
            </a:r>
          </a:p>
          <a:p>
            <a:pPr algn="l">
              <a:lnSpc>
                <a:spcPts val="2248"/>
              </a:lnSpc>
            </a:pPr>
            <a:endParaRPr lang="en-US" sz="2306" u="sng" dirty="0">
              <a:solidFill>
                <a:srgbClr val="002060"/>
              </a:solidFill>
              <a:latin typeface="Times New Roman" panose="02020603050405020304" pitchFamily="18" charset="0"/>
              <a:ea typeface="Calibri (MS)"/>
              <a:cs typeface="Times New Roman" panose="02020603050405020304" pitchFamily="18" charset="0"/>
              <a:sym typeface="Calibri (MS)"/>
            </a:endParaRPr>
          </a:p>
          <a:p>
            <a:pPr algn="l">
              <a:lnSpc>
                <a:spcPts val="2248"/>
              </a:lnSpc>
            </a:pPr>
            <a:r>
              <a:rPr lang="en-US" sz="2306" u="sng" dirty="0">
                <a:solidFill>
                  <a:srgbClr val="002060"/>
                </a:solidFill>
                <a:latin typeface="Times New Roman" panose="02020603050405020304" pitchFamily="18" charset="0"/>
                <a:ea typeface="Calibri (MS)"/>
                <a:cs typeface="Times New Roman" panose="02020603050405020304" pitchFamily="18" charset="0"/>
                <a:sym typeface="Calibri (MS)"/>
              </a:rPr>
              <a:t>Recording Secretary –Mitzie Serafin </a:t>
            </a:r>
          </a:p>
          <a:p>
            <a:pPr>
              <a:lnSpc>
                <a:spcPts val="3831"/>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 Provided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timely</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accurate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Minutes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Finance Committee meetings.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461002" y="489842"/>
            <a:ext cx="5616197" cy="577081"/>
          </a:xfrm>
          <a:prstGeom prst="rect">
            <a:avLst/>
          </a:prstGeom>
        </p:spPr>
        <p:txBody>
          <a:bodyPr wrap="square" lIns="0" tIns="0" rIns="0" bIns="0" rtlCol="0" anchor="t">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4" name="TextBox 4"/>
          <p:cNvSpPr txBox="1"/>
          <p:nvPr/>
        </p:nvSpPr>
        <p:spPr>
          <a:xfrm>
            <a:off x="548640" y="1429664"/>
            <a:ext cx="3547415" cy="385875"/>
          </a:xfrm>
          <a:prstGeom prst="rect">
            <a:avLst/>
          </a:prstGeom>
        </p:spPr>
        <p:txBody>
          <a:bodyPr wrap="square" lIns="0" tIns="0" rIns="0" bIns="0" rtlCol="0" anchor="t">
            <a:spAutoFit/>
          </a:bodyPr>
          <a:lstStyle/>
          <a:p>
            <a:pPr algn="l">
              <a:lnSpc>
                <a:spcPts val="3228"/>
              </a:lnSpc>
            </a:pPr>
            <a:r>
              <a:rPr lang="en-US" sz="2306" u="sng" dirty="0">
                <a:solidFill>
                  <a:srgbClr val="002060"/>
                </a:solidFill>
                <a:latin typeface="Times New Roman" panose="02020603050405020304" pitchFamily="18" charset="0"/>
                <a:ea typeface="Calibri (MS)"/>
                <a:cs typeface="Times New Roman" panose="02020603050405020304" pitchFamily="18" charset="0"/>
                <a:sym typeface="Calibri (MS)"/>
              </a:rPr>
              <a:t>Treasurer – Janet Bevilacqua</a:t>
            </a:r>
          </a:p>
        </p:txBody>
      </p:sp>
      <p:sp>
        <p:nvSpPr>
          <p:cNvPr id="5" name="TextBox 5"/>
          <p:cNvSpPr txBox="1"/>
          <p:nvPr/>
        </p:nvSpPr>
        <p:spPr>
          <a:xfrm>
            <a:off x="548640" y="1855889"/>
            <a:ext cx="104461" cy="1664351"/>
          </a:xfrm>
          <a:prstGeom prst="rect">
            <a:avLst/>
          </a:prstGeom>
        </p:spPr>
        <p:txBody>
          <a:bodyPr lIns="0" tIns="0" rIns="0" bIns="0" rtlCol="0" anchor="t">
            <a:spAutoFit/>
          </a:bodyPr>
          <a:lstStyle/>
          <a:p>
            <a:pPr algn="just">
              <a:lnSpc>
                <a:spcPts val="3313"/>
              </a:lnSpc>
            </a:pPr>
            <a:r>
              <a:rPr lang="en-US" sz="2304" spc="-23">
                <a:solidFill>
                  <a:srgbClr val="002060"/>
                </a:solidFill>
                <a:latin typeface="Times New Roman" panose="02020603050405020304" pitchFamily="18" charset="0"/>
                <a:ea typeface="IBM Plex Sans"/>
                <a:cs typeface="Times New Roman" panose="02020603050405020304" pitchFamily="18" charset="0"/>
                <a:sym typeface="IBM Plex Sans"/>
              </a:rPr>
              <a:t>• • • •</a:t>
            </a:r>
          </a:p>
        </p:txBody>
      </p:sp>
      <p:sp>
        <p:nvSpPr>
          <p:cNvPr id="6" name="TextBox 6"/>
          <p:cNvSpPr txBox="1"/>
          <p:nvPr/>
        </p:nvSpPr>
        <p:spPr>
          <a:xfrm>
            <a:off x="548640" y="3660562"/>
            <a:ext cx="104461" cy="630822"/>
          </a:xfrm>
          <a:prstGeom prst="rect">
            <a:avLst/>
          </a:prstGeom>
        </p:spPr>
        <p:txBody>
          <a:bodyPr lIns="0" tIns="0" rIns="0" bIns="0" rtlCol="0" anchor="t">
            <a:spAutoFit/>
          </a:bodyPr>
          <a:lstStyle/>
          <a:p>
            <a:pPr algn="l">
              <a:lnSpc>
                <a:spcPts val="5760"/>
              </a:lnSpc>
            </a:pPr>
            <a:r>
              <a:rPr lang="en-US" sz="2304" spc="-23">
                <a:solidFill>
                  <a:srgbClr val="002060"/>
                </a:solidFill>
                <a:latin typeface="Times New Roman" panose="02020603050405020304" pitchFamily="18" charset="0"/>
                <a:ea typeface="IBM Plex Sans"/>
                <a:cs typeface="Times New Roman" panose="02020603050405020304" pitchFamily="18" charset="0"/>
                <a:sym typeface="IBM Plex Sans"/>
              </a:rPr>
              <a:t>•</a:t>
            </a:r>
          </a:p>
        </p:txBody>
      </p:sp>
      <p:sp>
        <p:nvSpPr>
          <p:cNvPr id="8" name="TextBox 8"/>
          <p:cNvSpPr txBox="1"/>
          <p:nvPr/>
        </p:nvSpPr>
        <p:spPr>
          <a:xfrm>
            <a:off x="891845" y="1841402"/>
            <a:ext cx="7857801" cy="2482346"/>
          </a:xfrm>
          <a:prstGeom prst="rect">
            <a:avLst/>
          </a:prstGeom>
        </p:spPr>
        <p:txBody>
          <a:bodyPr lIns="0" tIns="0" rIns="0" bIns="0" rtlCol="0" anchor="t">
            <a:spAutoFit/>
          </a:bodyPr>
          <a:lstStyle/>
          <a:p>
            <a:pPr algn="l"/>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Oversaw</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financial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accounts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transactions </a:t>
            </a:r>
          </a:p>
          <a:p>
            <a:pPr algn="l"/>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Documented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financial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activities</a:t>
            </a:r>
          </a:p>
          <a:p>
            <a:pPr algn="l"/>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At</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Board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meetings,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reported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financial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status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Club Maintained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relationship</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with</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TCC’s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bank</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reviewed</a:t>
            </a:r>
          </a:p>
          <a:p>
            <a:pPr algn="l"/>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accounts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with</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them</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periodically</a:t>
            </a:r>
          </a:p>
          <a:p>
            <a:pPr algn="l"/>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Responsible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signing</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checks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for</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payments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employee</a:t>
            </a:r>
          </a:p>
          <a:p>
            <a:pPr algn="l"/>
            <a:r>
              <a:rPr lang="en-US" sz="2306" dirty="0">
                <a:solidFill>
                  <a:srgbClr val="002060"/>
                </a:solidFill>
                <a:latin typeface="Times New Roman" panose="02020603050405020304" pitchFamily="18" charset="0"/>
                <a:ea typeface="Calibri (MS)"/>
                <a:cs typeface="Times New Roman" panose="02020603050405020304" pitchFamily="18" charset="0"/>
                <a:sym typeface="Calibri (MS)"/>
              </a:rPr>
              <a:t>wages</a:t>
            </a:r>
          </a:p>
        </p:txBody>
      </p:sp>
      <p:pic>
        <p:nvPicPr>
          <p:cNvPr id="9" name="Picture 8">
            <a:extLst>
              <a:ext uri="{FF2B5EF4-FFF2-40B4-BE49-F238E27FC236}">
                <a16:creationId xmlns:a16="http://schemas.microsoft.com/office/drawing/2014/main" id="{91FD630B-0F55-141E-1AB6-9F21ED007FDE}"/>
              </a:ext>
            </a:extLst>
          </p:cNvPr>
          <p:cNvPicPr>
            <a:picLocks noChangeAspect="1"/>
          </p:cNvPicPr>
          <p:nvPr/>
        </p:nvPicPr>
        <p:blipFill>
          <a:blip r:embed="rId2">
            <a:alphaModFix/>
            <a:lum bright="-38000" contrast="45000"/>
          </a:blip>
          <a:srcRect/>
          <a:stretch/>
        </p:blipFill>
        <p:spPr>
          <a:xfrm>
            <a:off x="36347" y="32938"/>
            <a:ext cx="2286000" cy="1752600"/>
          </a:xfrm>
          <a:prstGeom prst="rect">
            <a:avLst/>
          </a:prstGeom>
        </p:spPr>
      </p:pic>
      <p:sp>
        <p:nvSpPr>
          <p:cNvPr id="10" name="TextBox 9">
            <a:extLst>
              <a:ext uri="{FF2B5EF4-FFF2-40B4-BE49-F238E27FC236}">
                <a16:creationId xmlns:a16="http://schemas.microsoft.com/office/drawing/2014/main" id="{921B432D-3E5F-DB0E-915A-28F5492D58AE}"/>
              </a:ext>
            </a:extLst>
          </p:cNvPr>
          <p:cNvSpPr txBox="1"/>
          <p:nvPr/>
        </p:nvSpPr>
        <p:spPr>
          <a:xfrm>
            <a:off x="653101" y="4403387"/>
            <a:ext cx="7857801" cy="1191160"/>
          </a:xfrm>
          <a:prstGeom prst="rect">
            <a:avLst/>
          </a:prstGeom>
          <a:noFill/>
        </p:spPr>
        <p:txBody>
          <a:bodyPr wrap="square">
            <a:spAutoFit/>
          </a:bodyPr>
          <a:lstStyle/>
          <a:p>
            <a:pPr algn="l">
              <a:lnSpc>
                <a:spcPts val="3228"/>
              </a:lnSpc>
            </a:pPr>
            <a:r>
              <a:rPr lang="en-US" sz="2400" u="sng" dirty="0">
                <a:solidFill>
                  <a:srgbClr val="002060"/>
                </a:solidFill>
                <a:latin typeface="Times New Roman" panose="02020603050405020304" pitchFamily="18" charset="0"/>
                <a:ea typeface="Calibri (MS)"/>
                <a:cs typeface="Times New Roman" panose="02020603050405020304" pitchFamily="18" charset="0"/>
                <a:sym typeface="Calibri (MS)"/>
              </a:rPr>
              <a:t>Assistant Treasurer / Holiday Fund –Elizabeth Hulley</a:t>
            </a:r>
          </a:p>
          <a:p>
            <a:pPr algn="l">
              <a:lnSpc>
                <a:spcPts val="2760"/>
              </a:lnSpc>
            </a:pPr>
            <a:r>
              <a:rPr lang="en-US" sz="1800" dirty="0">
                <a:solidFill>
                  <a:srgbClr val="002060"/>
                </a:solidFill>
                <a:latin typeface="Times New Roman" panose="02020603050405020304" pitchFamily="18" charset="0"/>
                <a:ea typeface="Calibri (MS)"/>
                <a:cs typeface="Times New Roman" panose="02020603050405020304" pitchFamily="18" charset="0"/>
                <a:sym typeface="Calibri (MS)"/>
              </a:rPr>
              <a:t>•</a:t>
            </a:r>
            <a:r>
              <a:rPr lang="en-US" sz="18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Composed</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Holiday</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Employee</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Fund</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letter</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which</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was</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sent</a:t>
            </a:r>
            <a:r>
              <a:rPr lang="en-US" sz="2000"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dirty="0">
                <a:solidFill>
                  <a:srgbClr val="002060"/>
                </a:solidFill>
                <a:latin typeface="Times New Roman" panose="02020603050405020304" pitchFamily="18" charset="0"/>
                <a:ea typeface="Calibri (MS)"/>
                <a:cs typeface="Times New Roman" panose="02020603050405020304" pitchFamily="18" charset="0"/>
                <a:sym typeface="Calibri (MS)"/>
              </a:rPr>
              <a:t>to members in   October</a:t>
            </a:r>
          </a:p>
        </p:txBody>
      </p:sp>
      <p:sp>
        <p:nvSpPr>
          <p:cNvPr id="12" name="TextBox 11">
            <a:extLst>
              <a:ext uri="{FF2B5EF4-FFF2-40B4-BE49-F238E27FC236}">
                <a16:creationId xmlns:a16="http://schemas.microsoft.com/office/drawing/2014/main" id="{60C89B02-9E32-5A84-BADF-260A70C8D4C7}"/>
              </a:ext>
            </a:extLst>
          </p:cNvPr>
          <p:cNvSpPr txBox="1"/>
          <p:nvPr/>
        </p:nvSpPr>
        <p:spPr>
          <a:xfrm>
            <a:off x="457200" y="5571101"/>
            <a:ext cx="7957499" cy="707886"/>
          </a:xfrm>
          <a:prstGeom prst="rect">
            <a:avLst/>
          </a:prstGeom>
          <a:noFill/>
        </p:spPr>
        <p:txBody>
          <a:bodyPr wrap="square">
            <a:spAutoFit/>
          </a:bodyPr>
          <a:lstStyle/>
          <a:p>
            <a:pPr marL="285750" indent="-285750">
              <a:buFont typeface="Arial" panose="020B0604020202020204" pitchFamily="34" charset="0"/>
              <a:buChar char="•"/>
            </a:pP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Presented</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holiday</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checks</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with</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President</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to</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staff</a:t>
            </a:r>
            <a:r>
              <a:rPr lang="en-US" sz="2000" spc="43"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000" spc="43" dirty="0">
                <a:solidFill>
                  <a:srgbClr val="002060"/>
                </a:solidFill>
                <a:latin typeface="Times New Roman" panose="02020603050405020304" pitchFamily="18" charset="0"/>
                <a:ea typeface="Calibri (MS)"/>
                <a:cs typeface="Times New Roman" panose="02020603050405020304" pitchFamily="18" charset="0"/>
                <a:sym typeface="Calibri (MS)"/>
              </a:rPr>
              <a:t>after December 18 Holiday Program </a:t>
            </a:r>
            <a:endParaRPr lang="en-US" sz="2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BECE81-02FD-30D8-7FF0-9DAB0BD42798}"/>
              </a:ext>
            </a:extLst>
          </p:cNvPr>
          <p:cNvSpPr txBox="1"/>
          <p:nvPr/>
        </p:nvSpPr>
        <p:spPr>
          <a:xfrm>
            <a:off x="1371600" y="1676400"/>
            <a:ext cx="7010400" cy="4708981"/>
          </a:xfrm>
          <a:prstGeom prst="rect">
            <a:avLst/>
          </a:prstGeom>
          <a:noFill/>
        </p:spPr>
        <p:txBody>
          <a:bodyPr wrap="square">
            <a:spAutoFit/>
          </a:bodyPr>
          <a:lstStyle/>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The committee met four times during the year</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Held informal conversations with Manager on various personnel matters </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Adopted policy to perform exit interviews of all key staff that leave voluntarily</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Conducted exit interview of Chef Leah</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Hired Chef Danielle Carriere</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Worked with Assistant Treasurer on Holiday Fund for employees</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Engaged Human Relations firm to update Employee Handbook and new-hire documents</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Reviewed key staff annual reviews and compensation increases for all staff </a:t>
            </a:r>
          </a:p>
          <a:p>
            <a:pPr marL="285750" indent="-285750" algn="l">
              <a:buFont typeface="Arial" panose="020B0604020202020204" pitchFamily="34" charset="0"/>
              <a:buChar char="•"/>
            </a:pPr>
            <a:r>
              <a:rPr lang="en-US" sz="2000" b="0" i="0" dirty="0">
                <a:solidFill>
                  <a:schemeClr val="tx2"/>
                </a:solidFill>
                <a:effectLst/>
                <a:latin typeface="Times New Roman" panose="02020603050405020304" pitchFamily="18" charset="0"/>
                <a:cs typeface="Times New Roman" panose="02020603050405020304" pitchFamily="18" charset="0"/>
              </a:rPr>
              <a:t>Provided insight to the Board of Directors on personnel, compensation, and Club budget</a:t>
            </a:r>
          </a:p>
        </p:txBody>
      </p:sp>
      <p:sp>
        <p:nvSpPr>
          <p:cNvPr id="4" name="TextBox 3">
            <a:extLst>
              <a:ext uri="{FF2B5EF4-FFF2-40B4-BE49-F238E27FC236}">
                <a16:creationId xmlns:a16="http://schemas.microsoft.com/office/drawing/2014/main" id="{7322E94A-776E-831E-926D-2FE7909EE5B6}"/>
              </a:ext>
            </a:extLst>
          </p:cNvPr>
          <p:cNvSpPr txBox="1"/>
          <p:nvPr/>
        </p:nvSpPr>
        <p:spPr>
          <a:xfrm>
            <a:off x="1600200" y="1234728"/>
            <a:ext cx="4277745" cy="400110"/>
          </a:xfrm>
          <a:prstGeom prst="rect">
            <a:avLst/>
          </a:prstGeom>
          <a:noFill/>
        </p:spPr>
        <p:txBody>
          <a:bodyPr wrap="square" rtlCol="0">
            <a:spAutoFit/>
          </a:bodyPr>
          <a:lstStyle/>
          <a:p>
            <a:r>
              <a:rPr lang="en-US" sz="2000" b="1" u="sng" dirty="0">
                <a:solidFill>
                  <a:schemeClr val="tx2"/>
                </a:solidFill>
                <a:latin typeface="Times New Roman" panose="02020603050405020304" pitchFamily="18" charset="0"/>
                <a:cs typeface="Times New Roman" panose="02020603050405020304" pitchFamily="18" charset="0"/>
              </a:rPr>
              <a:t>Personnel</a:t>
            </a:r>
            <a:r>
              <a:rPr lang="en-US" sz="2000" u="sng" dirty="0">
                <a:solidFill>
                  <a:schemeClr val="tx2"/>
                </a:solidFill>
                <a:latin typeface="Times New Roman" panose="02020603050405020304" pitchFamily="18" charset="0"/>
                <a:cs typeface="Times New Roman" panose="02020603050405020304" pitchFamily="18" charset="0"/>
              </a:rPr>
              <a:t> – Barb Arnold</a:t>
            </a:r>
          </a:p>
        </p:txBody>
      </p:sp>
      <p:pic>
        <p:nvPicPr>
          <p:cNvPr id="5" name="Picture 4">
            <a:extLst>
              <a:ext uri="{FF2B5EF4-FFF2-40B4-BE49-F238E27FC236}">
                <a16:creationId xmlns:a16="http://schemas.microsoft.com/office/drawing/2014/main" id="{D223A3A1-D4FC-1E4A-90A7-ED9300544A6F}"/>
              </a:ext>
            </a:extLst>
          </p:cNvPr>
          <p:cNvPicPr>
            <a:picLocks noChangeAspect="1"/>
          </p:cNvPicPr>
          <p:nvPr/>
        </p:nvPicPr>
        <p:blipFill>
          <a:blip r:embed="rId2">
            <a:alphaModFix/>
            <a:lum bright="-38000" contrast="45000"/>
          </a:blip>
          <a:srcRect/>
          <a:stretch/>
        </p:blipFill>
        <p:spPr>
          <a:xfrm>
            <a:off x="-70338" y="-67485"/>
            <a:ext cx="2286000" cy="1752600"/>
          </a:xfrm>
          <a:prstGeom prst="rect">
            <a:avLst/>
          </a:prstGeom>
        </p:spPr>
      </p:pic>
      <p:sp>
        <p:nvSpPr>
          <p:cNvPr id="7" name="TextBox 6">
            <a:extLst>
              <a:ext uri="{FF2B5EF4-FFF2-40B4-BE49-F238E27FC236}">
                <a16:creationId xmlns:a16="http://schemas.microsoft.com/office/drawing/2014/main" id="{E98B4801-56AF-1E23-0525-D770B5750FC8}"/>
              </a:ext>
            </a:extLst>
          </p:cNvPr>
          <p:cNvSpPr txBox="1"/>
          <p:nvPr/>
        </p:nvSpPr>
        <p:spPr>
          <a:xfrm>
            <a:off x="2417884" y="273015"/>
            <a:ext cx="5278315" cy="669414"/>
          </a:xfrm>
          <a:prstGeom prst="rect">
            <a:avLst/>
          </a:prstGeom>
          <a:noFill/>
        </p:spPr>
        <p:txBody>
          <a:bodyPr wrap="square">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Tree>
    <p:extLst>
      <p:ext uri="{BB962C8B-B14F-4D97-AF65-F5344CB8AC3E}">
        <p14:creationId xmlns:p14="http://schemas.microsoft.com/office/powerpoint/2010/main" val="3065307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19830" y="489842"/>
            <a:ext cx="5576621"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8" name="TextBox 8"/>
          <p:cNvSpPr txBox="1"/>
          <p:nvPr/>
        </p:nvSpPr>
        <p:spPr>
          <a:xfrm>
            <a:off x="762000" y="1524000"/>
            <a:ext cx="8208274" cy="1555554"/>
          </a:xfrm>
          <a:prstGeom prst="rect">
            <a:avLst/>
          </a:prstGeom>
        </p:spPr>
        <p:txBody>
          <a:bodyPr lIns="0" tIns="0" rIns="0" bIns="0" rtlCol="0" anchor="t">
            <a:spAutoFit/>
          </a:bodyPr>
          <a:lstStyle/>
          <a:p>
            <a:pPr algn="l">
              <a:lnSpc>
                <a:spcPts val="1647"/>
              </a:lnSpc>
            </a:pPr>
            <a:r>
              <a:rPr lang="en-US" sz="2304" u="sng" dirty="0">
                <a:solidFill>
                  <a:srgbClr val="002060"/>
                </a:solidFill>
                <a:latin typeface="Times New Roman" panose="02020603050405020304" pitchFamily="18" charset="0"/>
                <a:ea typeface="Calibri (MS)"/>
                <a:cs typeface="Times New Roman" panose="02020603050405020304" pitchFamily="18" charset="0"/>
                <a:sym typeface="Calibri (MS)"/>
              </a:rPr>
              <a:t>General Program Chair –Tish Brady</a:t>
            </a:r>
          </a:p>
          <a:p>
            <a:pPr algn="l">
              <a:lnSpc>
                <a:spcPts val="4974"/>
              </a:lnSpc>
            </a:pPr>
            <a:r>
              <a:rPr lang="en-US" sz="2306" dirty="0">
                <a:solidFill>
                  <a:srgbClr val="002060"/>
                </a:solidFill>
                <a:latin typeface="Times New Roman" panose="02020603050405020304" pitchFamily="18" charset="0"/>
                <a:ea typeface="Calibri (MS)"/>
                <a:cs typeface="Times New Roman" panose="02020603050405020304" pitchFamily="18" charset="0"/>
                <a:sym typeface="Calibri (MS)"/>
              </a:rPr>
              <a:t>•Worked diligently with Program and Events committees</a:t>
            </a:r>
          </a:p>
          <a:p>
            <a:pPr marL="342900" indent="-342900" algn="l">
              <a:buFont typeface="Arial" panose="020B0604020202020204" pitchFamily="34" charset="0"/>
              <a:buChar char="•"/>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Updated</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the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members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well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advance</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of</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all</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programs</a:t>
            </a:r>
            <a:r>
              <a:rPr lang="en-US" sz="2304" dirty="0">
                <a:solidFill>
                  <a:srgbClr val="000000"/>
                </a:solidFill>
                <a:latin typeface="Times New Roman" panose="02020603050405020304" pitchFamily="18" charset="0"/>
                <a:ea typeface="Calibri (MS)"/>
                <a:cs typeface="Times New Roman" panose="02020603050405020304" pitchFamily="18" charset="0"/>
                <a:sym typeface="Calibri (MS)"/>
              </a:rPr>
              <a:t> </a:t>
            </a: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and special events</a:t>
            </a:r>
          </a:p>
        </p:txBody>
      </p:sp>
      <p:pic>
        <p:nvPicPr>
          <p:cNvPr id="12" name="Picture 11">
            <a:extLst>
              <a:ext uri="{FF2B5EF4-FFF2-40B4-BE49-F238E27FC236}">
                <a16:creationId xmlns:a16="http://schemas.microsoft.com/office/drawing/2014/main" id="{97FBFEC9-F5F0-4D08-26C4-09F1BBD12CD0}"/>
              </a:ext>
            </a:extLst>
          </p:cNvPr>
          <p:cNvPicPr>
            <a:picLocks noChangeAspect="1"/>
          </p:cNvPicPr>
          <p:nvPr/>
        </p:nvPicPr>
        <p:blipFill>
          <a:blip r:embed="rId3">
            <a:alphaModFix/>
            <a:lum bright="-38000" contrast="45000"/>
          </a:blip>
          <a:srcRect/>
          <a:stretch/>
        </p:blipFill>
        <p:spPr>
          <a:xfrm>
            <a:off x="-66170" y="-85061"/>
            <a:ext cx="2286000" cy="1752600"/>
          </a:xfrm>
          <a:prstGeom prst="rect">
            <a:avLst/>
          </a:prstGeom>
        </p:spPr>
      </p:pic>
      <p:sp>
        <p:nvSpPr>
          <p:cNvPr id="10" name="TextBox 9">
            <a:extLst>
              <a:ext uri="{FF2B5EF4-FFF2-40B4-BE49-F238E27FC236}">
                <a16:creationId xmlns:a16="http://schemas.microsoft.com/office/drawing/2014/main" id="{4BC3F468-FAA1-8428-A92B-349C4617F8C8}"/>
              </a:ext>
            </a:extLst>
          </p:cNvPr>
          <p:cNvSpPr txBox="1"/>
          <p:nvPr/>
        </p:nvSpPr>
        <p:spPr>
          <a:xfrm>
            <a:off x="762000" y="3276600"/>
            <a:ext cx="7772400" cy="3177793"/>
          </a:xfrm>
          <a:prstGeom prst="rect">
            <a:avLst/>
          </a:prstGeom>
          <a:noFill/>
        </p:spPr>
        <p:txBody>
          <a:bodyPr wrap="square">
            <a:spAutoFit/>
          </a:bodyPr>
          <a:lstStyle/>
          <a:p>
            <a:pPr algn="l">
              <a:lnSpc>
                <a:spcPts val="3863"/>
              </a:lnSpc>
            </a:pPr>
            <a:r>
              <a:rPr lang="en-US" sz="2304" u="sng" dirty="0">
                <a:solidFill>
                  <a:srgbClr val="002060"/>
                </a:solidFill>
                <a:latin typeface="Times New Roman" panose="02020603050405020304" pitchFamily="18" charset="0"/>
                <a:ea typeface="Calibri (MS)"/>
                <a:cs typeface="Times New Roman" panose="02020603050405020304" pitchFamily="18" charset="0"/>
                <a:sym typeface="Calibri (MS)"/>
              </a:rPr>
              <a:t>Building and Grounds –Kate Arundell</a:t>
            </a: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Purchased new planters for the fountain</a:t>
            </a:r>
            <a:endParaRPr lang="en-US" sz="2400" dirty="0">
              <a:solidFill>
                <a:srgbClr val="002060"/>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Purchased and tended many perennial and annual plants</a:t>
            </a:r>
            <a:endParaRPr lang="en-US" sz="2400" dirty="0">
              <a:solidFill>
                <a:srgbClr val="002060"/>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Overwintered several plants within the club</a:t>
            </a:r>
            <a:endParaRPr lang="en-US" sz="2400" dirty="0">
              <a:solidFill>
                <a:srgbClr val="002060"/>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Currently planning a new garden in place of the Yew Tree</a:t>
            </a:r>
            <a:endParaRPr lang="en-US" sz="2400" dirty="0">
              <a:solidFill>
                <a:srgbClr val="002060"/>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Thanks to support from our Angels we have money for a new tree(s)</a:t>
            </a:r>
          </a:p>
          <a:p>
            <a:pPr algn="l">
              <a:buFont typeface="Arial" panose="020B0604020202020204" pitchFamily="34" charset="0"/>
              <a:buChar char="•"/>
            </a:pPr>
            <a:r>
              <a:rPr lang="en-US" sz="2400" b="0" i="0" dirty="0">
                <a:solidFill>
                  <a:srgbClr val="002060"/>
                </a:solidFill>
                <a:effectLst/>
                <a:latin typeface="Times New Roman" panose="02020603050405020304" pitchFamily="18" charset="0"/>
                <a:cs typeface="Times New Roman" panose="02020603050405020304" pitchFamily="18" charset="0"/>
              </a:rPr>
              <a:t>Purchased new plants for summer 2025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19830" y="489842"/>
            <a:ext cx="5576621"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4" name="TextBox 4"/>
          <p:cNvSpPr txBox="1"/>
          <p:nvPr/>
        </p:nvSpPr>
        <p:spPr>
          <a:xfrm>
            <a:off x="548640" y="1344197"/>
            <a:ext cx="4404360" cy="395429"/>
          </a:xfrm>
          <a:prstGeom prst="rect">
            <a:avLst/>
          </a:prstGeom>
        </p:spPr>
        <p:txBody>
          <a:bodyPr wrap="square" lIns="0" tIns="0" rIns="0" bIns="0" rtlCol="0" anchor="t">
            <a:spAutoFit/>
          </a:bodyPr>
          <a:lstStyle/>
          <a:p>
            <a:pPr algn="l">
              <a:lnSpc>
                <a:spcPts val="3315"/>
              </a:lnSpc>
            </a:pPr>
            <a:r>
              <a:rPr lang="en-US" sz="2304" u="sng" dirty="0">
                <a:solidFill>
                  <a:srgbClr val="002060"/>
                </a:solidFill>
                <a:latin typeface="Times New Roman" panose="02020603050405020304" pitchFamily="18" charset="0"/>
                <a:ea typeface="Calibri (MS)"/>
                <a:cs typeface="Times New Roman" panose="02020603050405020304" pitchFamily="18" charset="0"/>
                <a:sym typeface="Calibri (MS)"/>
              </a:rPr>
              <a:t>Membership – Candy Broman</a:t>
            </a:r>
          </a:p>
        </p:txBody>
      </p:sp>
      <p:sp>
        <p:nvSpPr>
          <p:cNvPr id="6" name="TextBox 6"/>
          <p:cNvSpPr txBox="1"/>
          <p:nvPr/>
        </p:nvSpPr>
        <p:spPr>
          <a:xfrm>
            <a:off x="909409" y="1848468"/>
            <a:ext cx="7685951" cy="2825144"/>
          </a:xfrm>
          <a:prstGeom prst="rect">
            <a:avLst/>
          </a:prstGeom>
        </p:spPr>
        <p:txBody>
          <a:bodyPr lIns="0" tIns="0" rIns="0" bIns="0" rtlCol="0" anchor="t">
            <a:spAutoFit/>
          </a:bodyPr>
          <a:lstStyle/>
          <a:p>
            <a:pPr algn="just">
              <a:lnSpc>
                <a:spcPts val="3315"/>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Spent considerable time speaking with, entertaining, and </a:t>
            </a:r>
          </a:p>
          <a:p>
            <a:pPr algn="just">
              <a:lnSpc>
                <a:spcPts val="2204"/>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following up with prospective members</a:t>
            </a:r>
          </a:p>
          <a:p>
            <a:pPr algn="just">
              <a:lnSpc>
                <a:spcPts val="4419"/>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Guided new members after they have signed in</a:t>
            </a:r>
          </a:p>
          <a:p>
            <a:pPr algn="just">
              <a:lnSpc>
                <a:spcPts val="2202"/>
              </a:lnSpc>
            </a:pPr>
            <a:r>
              <a:rPr lang="en-US" sz="2306" dirty="0">
                <a:solidFill>
                  <a:srgbClr val="002060"/>
                </a:solidFill>
                <a:latin typeface="Times New Roman" panose="02020603050405020304" pitchFamily="18" charset="0"/>
                <a:ea typeface="Calibri (MS)"/>
                <a:cs typeface="Times New Roman" panose="02020603050405020304" pitchFamily="18" charset="0"/>
                <a:sym typeface="Calibri (MS)"/>
              </a:rPr>
              <a:t>Contacted members who have not been at the Club recently to </a:t>
            </a:r>
          </a:p>
          <a:p>
            <a:pPr algn="just">
              <a:lnSpc>
                <a:spcPts val="3313"/>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inquire about them and to let them know we miss seeing them Kept continuing member file</a:t>
            </a:r>
          </a:p>
          <a:p>
            <a:pPr algn="just">
              <a:lnSpc>
                <a:spcPts val="3313"/>
              </a:lnSpc>
            </a:pPr>
            <a:r>
              <a:rPr lang="en-US" sz="2304" dirty="0">
                <a:solidFill>
                  <a:srgbClr val="002060"/>
                </a:solidFill>
                <a:latin typeface="Times New Roman" panose="02020603050405020304" pitchFamily="18" charset="0"/>
                <a:ea typeface="Calibri (MS)"/>
                <a:cs typeface="Times New Roman" panose="02020603050405020304" pitchFamily="18" charset="0"/>
                <a:sym typeface="Calibri (MS)"/>
              </a:rPr>
              <a:t>Tracked leaves of absence and resignations</a:t>
            </a:r>
          </a:p>
        </p:txBody>
      </p:sp>
      <p:sp>
        <p:nvSpPr>
          <p:cNvPr id="7" name="TextBox 7"/>
          <p:cNvSpPr txBox="1"/>
          <p:nvPr/>
        </p:nvSpPr>
        <p:spPr>
          <a:xfrm>
            <a:off x="548640" y="2446058"/>
            <a:ext cx="104565" cy="846386"/>
          </a:xfrm>
          <a:prstGeom prst="rect">
            <a:avLst/>
          </a:prstGeom>
        </p:spPr>
        <p:txBody>
          <a:bodyPr lIns="0" tIns="0" rIns="0" bIns="0" rtlCol="0" anchor="t">
            <a:spAutoFit/>
          </a:bodyPr>
          <a:lstStyle/>
          <a:p>
            <a:pPr algn="just">
              <a:lnSpc>
                <a:spcPts val="4419"/>
              </a:lnSpc>
            </a:pPr>
            <a:r>
              <a:rPr lang="en-US" sz="2304" spc="-23">
                <a:solidFill>
                  <a:srgbClr val="002060"/>
                </a:solidFill>
                <a:latin typeface="Times New Roman" panose="02020603050405020304" pitchFamily="18" charset="0"/>
                <a:ea typeface="IBM Plex Sans"/>
                <a:cs typeface="Times New Roman" panose="02020603050405020304" pitchFamily="18" charset="0"/>
                <a:sym typeface="IBM Plex Sans"/>
              </a:rPr>
              <a:t>•</a:t>
            </a:r>
          </a:p>
          <a:p>
            <a:pPr algn="just">
              <a:lnSpc>
                <a:spcPts val="2202"/>
              </a:lnSpc>
            </a:pPr>
            <a:r>
              <a:rPr lang="en-US" sz="2306" spc="-23">
                <a:solidFill>
                  <a:srgbClr val="002060"/>
                </a:solidFill>
                <a:latin typeface="Times New Roman" panose="02020603050405020304" pitchFamily="18" charset="0"/>
                <a:ea typeface="IBM Plex Sans"/>
                <a:cs typeface="Times New Roman" panose="02020603050405020304" pitchFamily="18" charset="0"/>
                <a:sym typeface="IBM Plex Sans"/>
              </a:rPr>
              <a:t>•</a:t>
            </a:r>
          </a:p>
        </p:txBody>
      </p:sp>
      <p:sp>
        <p:nvSpPr>
          <p:cNvPr id="8" name="TextBox 8"/>
          <p:cNvSpPr txBox="1"/>
          <p:nvPr/>
        </p:nvSpPr>
        <p:spPr>
          <a:xfrm>
            <a:off x="548640" y="3742858"/>
            <a:ext cx="104565" cy="822912"/>
          </a:xfrm>
          <a:prstGeom prst="rect">
            <a:avLst/>
          </a:prstGeom>
        </p:spPr>
        <p:txBody>
          <a:bodyPr lIns="0" tIns="0" rIns="0" bIns="0" rtlCol="0" anchor="t">
            <a:spAutoFit/>
          </a:bodyPr>
          <a:lstStyle/>
          <a:p>
            <a:pPr algn="just">
              <a:lnSpc>
                <a:spcPts val="3313"/>
              </a:lnSpc>
            </a:pPr>
            <a:r>
              <a:rPr lang="en-US" sz="2304" spc="-23">
                <a:solidFill>
                  <a:srgbClr val="002060"/>
                </a:solidFill>
                <a:latin typeface="Times New Roman" panose="02020603050405020304" pitchFamily="18" charset="0"/>
                <a:ea typeface="IBM Plex Sans"/>
                <a:cs typeface="Times New Roman" panose="02020603050405020304" pitchFamily="18" charset="0"/>
                <a:sym typeface="IBM Plex Sans"/>
              </a:rPr>
              <a:t>• •</a:t>
            </a:r>
          </a:p>
        </p:txBody>
      </p:sp>
      <p:sp>
        <p:nvSpPr>
          <p:cNvPr id="9" name="TextBox 8">
            <a:extLst>
              <a:ext uri="{FF2B5EF4-FFF2-40B4-BE49-F238E27FC236}">
                <a16:creationId xmlns:a16="http://schemas.microsoft.com/office/drawing/2014/main" id="{B5FC0C1A-DD05-F0D4-F7E0-7C1CAA341779}"/>
              </a:ext>
            </a:extLst>
          </p:cNvPr>
          <p:cNvSpPr txBox="1"/>
          <p:nvPr/>
        </p:nvSpPr>
        <p:spPr>
          <a:xfrm>
            <a:off x="624368" y="4782454"/>
            <a:ext cx="7500195" cy="1938992"/>
          </a:xfrm>
          <a:prstGeom prst="rect">
            <a:avLst/>
          </a:prstGeom>
          <a:noFill/>
        </p:spPr>
        <p:txBody>
          <a:bodyPr wrap="square" rtlCol="0">
            <a:spAutoFit/>
          </a:bodyPr>
          <a:lstStyle/>
          <a:p>
            <a:r>
              <a:rPr lang="en-US" sz="2400" u="sng" dirty="0">
                <a:solidFill>
                  <a:schemeClr val="tx2">
                    <a:lumMod val="75000"/>
                  </a:schemeClr>
                </a:solidFill>
                <a:latin typeface="Times New Roman" panose="02020603050405020304" pitchFamily="18" charset="0"/>
                <a:cs typeface="Times New Roman" panose="02020603050405020304" pitchFamily="18" charset="0"/>
              </a:rPr>
              <a:t>Recording Secretary – Jean Jain</a:t>
            </a:r>
          </a:p>
          <a:p>
            <a:endParaRPr lang="en-US" u="sng" dirty="0">
              <a:solidFill>
                <a:schemeClr val="tx2">
                  <a:lumMod val="75000"/>
                </a:schemeClr>
              </a:solidFill>
              <a:latin typeface="Times New Roman" panose="02020603050405020304" pitchFamily="18" charset="0"/>
              <a:cs typeface="Times New Roman" panose="02020603050405020304" pitchFamily="18" charset="0"/>
            </a:endParaRPr>
          </a:p>
          <a:p>
            <a:r>
              <a:rPr lang="en-US" sz="2000" dirty="0">
                <a:solidFill>
                  <a:schemeClr val="tx2">
                    <a:lumMod val="75000"/>
                  </a:schemeClr>
                </a:solidFill>
                <a:latin typeface="Times New Roman" panose="02020603050405020304" pitchFamily="18" charset="0"/>
                <a:cs typeface="Times New Roman" panose="02020603050405020304" pitchFamily="18" charset="0"/>
              </a:rPr>
              <a:t>Sent cards and letters: Welcoming new members; Get well and encouragement; Congratulatory, and Resignations and Leaves of Absent acknowledgements</a:t>
            </a:r>
          </a:p>
          <a:p>
            <a:endParaRPr lang="en-US" dirty="0"/>
          </a:p>
        </p:txBody>
      </p:sp>
      <p:pic>
        <p:nvPicPr>
          <p:cNvPr id="10" name="Picture 9">
            <a:extLst>
              <a:ext uri="{FF2B5EF4-FFF2-40B4-BE49-F238E27FC236}">
                <a16:creationId xmlns:a16="http://schemas.microsoft.com/office/drawing/2014/main" id="{CDCEF3F8-1599-AEAE-EF71-7CEB3C91CD62}"/>
              </a:ext>
            </a:extLst>
          </p:cNvPr>
          <p:cNvPicPr>
            <a:picLocks noChangeAspect="1"/>
          </p:cNvPicPr>
          <p:nvPr/>
        </p:nvPicPr>
        <p:blipFill>
          <a:blip r:embed="rId2">
            <a:alphaModFix/>
            <a:lum bright="-38000" contrast="45000"/>
          </a:blip>
          <a:srcRect/>
          <a:stretch/>
        </p:blipFill>
        <p:spPr>
          <a:xfrm>
            <a:off x="-106668" y="-73115"/>
            <a:ext cx="2326498" cy="17977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19830" y="489842"/>
            <a:ext cx="5576621" cy="602794"/>
          </a:xfrm>
          <a:prstGeom prst="rect">
            <a:avLst/>
          </a:prstGeom>
        </p:spPr>
        <p:txBody>
          <a:bodyPr lIns="0" tIns="0" rIns="0" bIns="0" rtlCol="0" anchor="t">
            <a:spAutoFit/>
          </a:bodyPr>
          <a:lstStyle/>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13" name="TextBox 13"/>
          <p:cNvSpPr txBox="1"/>
          <p:nvPr/>
        </p:nvSpPr>
        <p:spPr>
          <a:xfrm>
            <a:off x="1006145" y="6020191"/>
            <a:ext cx="136560" cy="621535"/>
          </a:xfrm>
          <a:prstGeom prst="rect">
            <a:avLst/>
          </a:prstGeom>
        </p:spPr>
        <p:txBody>
          <a:bodyPr lIns="0" tIns="0" rIns="0" bIns="0" rtlCol="0" anchor="t">
            <a:spAutoFit/>
          </a:bodyPr>
          <a:lstStyle/>
          <a:p>
            <a:pPr algn="just">
              <a:lnSpc>
                <a:spcPts val="2508"/>
              </a:lnSpc>
            </a:pPr>
            <a:r>
              <a:rPr lang="en-US" sz="1895" spc="-18">
                <a:solidFill>
                  <a:srgbClr val="002060"/>
                </a:solidFill>
                <a:latin typeface="Times New Roman" panose="02020603050405020304" pitchFamily="18" charset="0"/>
                <a:ea typeface="IBM Plex Sans"/>
                <a:cs typeface="Times New Roman" panose="02020603050405020304" pitchFamily="18" charset="0"/>
                <a:sym typeface="IBM Plex Sans"/>
              </a:rPr>
              <a:t>– –</a:t>
            </a:r>
          </a:p>
        </p:txBody>
      </p:sp>
      <p:pic>
        <p:nvPicPr>
          <p:cNvPr id="15" name="Picture 14">
            <a:extLst>
              <a:ext uri="{FF2B5EF4-FFF2-40B4-BE49-F238E27FC236}">
                <a16:creationId xmlns:a16="http://schemas.microsoft.com/office/drawing/2014/main" id="{E9704695-EF57-E817-01D7-F0E9BBED2414}"/>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
        <p:nvSpPr>
          <p:cNvPr id="17" name="TextBox 16">
            <a:extLst>
              <a:ext uri="{FF2B5EF4-FFF2-40B4-BE49-F238E27FC236}">
                <a16:creationId xmlns:a16="http://schemas.microsoft.com/office/drawing/2014/main" id="{29CBFB5B-1FEB-667A-5DC1-6827544C8692}"/>
              </a:ext>
            </a:extLst>
          </p:cNvPr>
          <p:cNvSpPr txBox="1"/>
          <p:nvPr/>
        </p:nvSpPr>
        <p:spPr>
          <a:xfrm>
            <a:off x="838200" y="1600200"/>
            <a:ext cx="7467600" cy="4801314"/>
          </a:xfrm>
          <a:prstGeom prst="rect">
            <a:avLst/>
          </a:prstGeom>
          <a:noFill/>
        </p:spPr>
        <p:txBody>
          <a:bodyPr wrap="square" rtlCol="0">
            <a:spAutoFit/>
          </a:bodyPr>
          <a:lstStyle/>
          <a:p>
            <a:r>
              <a:rPr lang="en-US" sz="2400" u="sng" dirty="0">
                <a:solidFill>
                  <a:schemeClr val="accent5">
                    <a:lumMod val="50000"/>
                  </a:schemeClr>
                </a:solidFill>
                <a:latin typeface="Times New Roman" panose="02020603050405020304" pitchFamily="18" charset="0"/>
                <a:cs typeface="Times New Roman" panose="02020603050405020304" pitchFamily="18" charset="0"/>
              </a:rPr>
              <a:t>Dining Room Committee – Melissa Parrish</a:t>
            </a:r>
          </a:p>
          <a:p>
            <a:endParaRPr lang="en-US" sz="2400" dirty="0">
              <a:solidFill>
                <a:schemeClr val="accent5">
                  <a:lumMod val="50000"/>
                </a:schemeClr>
              </a:solidFill>
            </a:endParaRPr>
          </a:p>
          <a:p>
            <a:pPr marL="285750" indent="-285750" algn="l">
              <a:buFont typeface="Arial" panose="020B0604020202020204" pitchFamily="34" charset="0"/>
              <a:buChar char="•"/>
            </a:pPr>
            <a:r>
              <a:rPr lang="en-US" sz="2400" b="0" i="0" dirty="0">
                <a:solidFill>
                  <a:schemeClr val="accent5">
                    <a:lumMod val="50000"/>
                  </a:schemeClr>
                </a:solidFill>
                <a:effectLst/>
                <a:latin typeface="Times New Roman" panose="02020603050405020304" pitchFamily="18" charset="0"/>
                <a:cs typeface="Times New Roman" panose="02020603050405020304" pitchFamily="18" charset="0"/>
              </a:rPr>
              <a:t>Met several times throughout the year to plan and review meals for our weekly programs</a:t>
            </a:r>
          </a:p>
          <a:p>
            <a:pPr marL="285750" indent="-285750" algn="l">
              <a:buFont typeface="Arial" panose="020B0604020202020204" pitchFamily="34" charset="0"/>
              <a:buChar char="•"/>
            </a:pPr>
            <a:r>
              <a:rPr lang="en-US" sz="2400" b="0" i="0" dirty="0">
                <a:solidFill>
                  <a:schemeClr val="accent5">
                    <a:lumMod val="50000"/>
                  </a:schemeClr>
                </a:solidFill>
                <a:effectLst/>
                <a:latin typeface="Times New Roman" panose="02020603050405020304" pitchFamily="18" charset="0"/>
                <a:cs typeface="Times New Roman" panose="02020603050405020304" pitchFamily="18" charset="0"/>
              </a:rPr>
              <a:t>Focus has been on keeping the menu fresh and fun while staying within budget and being mindful of dietary restrictions among our members.</a:t>
            </a:r>
          </a:p>
          <a:p>
            <a:pPr marL="285750" indent="-285750" algn="l">
              <a:buFont typeface="Arial" panose="020B0604020202020204" pitchFamily="34" charset="0"/>
              <a:buChar char="•"/>
            </a:pPr>
            <a:r>
              <a:rPr lang="en-US" sz="2400" b="0" i="0" dirty="0">
                <a:solidFill>
                  <a:schemeClr val="accent5">
                    <a:lumMod val="50000"/>
                  </a:schemeClr>
                </a:solidFill>
                <a:effectLst/>
                <a:latin typeface="Times New Roman" panose="02020603050405020304" pitchFamily="18" charset="0"/>
                <a:cs typeface="Times New Roman" panose="02020603050405020304" pitchFamily="18" charset="0"/>
              </a:rPr>
              <a:t>Introduced a new “dietary plate” option this year, consisting of a plain grilled chicken breast, a starch, and a vegetable</a:t>
            </a:r>
          </a:p>
          <a:p>
            <a:pPr marL="285750" indent="-285750" algn="l">
              <a:buFont typeface="Arial" panose="020B0604020202020204" pitchFamily="34" charset="0"/>
              <a:buChar char="•"/>
            </a:pPr>
            <a:r>
              <a:rPr lang="en-US" sz="2400" b="0" i="0" dirty="0">
                <a:solidFill>
                  <a:schemeClr val="accent5">
                    <a:lumMod val="50000"/>
                  </a:schemeClr>
                </a:solidFill>
                <a:effectLst/>
                <a:latin typeface="Times New Roman" panose="02020603050405020304" pitchFamily="18" charset="0"/>
                <a:cs typeface="Times New Roman" panose="02020603050405020304" pitchFamily="18" charset="0"/>
              </a:rPr>
              <a:t>A total of 5,789 meals were served during the 2024–2025 TCC year</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68549" y="429550"/>
            <a:ext cx="6398828" cy="577081"/>
          </a:xfrm>
          <a:prstGeom prst="rect">
            <a:avLst/>
          </a:prstGeom>
        </p:spPr>
        <p:txBody>
          <a:bodyPr wrap="square" lIns="0" tIns="0" rIns="0" bIns="0" rtlCol="0" anchor="t">
            <a:spAutoFit/>
          </a:bodyPr>
          <a:lstStyle/>
          <a:p>
            <a:pPr algn="l">
              <a:lnSpc>
                <a:spcPts val="5040"/>
              </a:lnSpc>
            </a:pPr>
            <a:r>
              <a:rPr lang="en-US" sz="3200" dirty="0">
                <a:solidFill>
                  <a:srgbClr val="002060"/>
                </a:solidFill>
                <a:latin typeface="Times New Roman" panose="02020603050405020304" pitchFamily="18" charset="0"/>
                <a:ea typeface="Calibri (MS)"/>
                <a:cs typeface="Times New Roman" panose="02020603050405020304" pitchFamily="18" charset="0"/>
                <a:sym typeface="Calibri (MS)"/>
              </a:rPr>
              <a:t>2024-2025 Board of Directors</a:t>
            </a:r>
          </a:p>
        </p:txBody>
      </p:sp>
      <p:sp>
        <p:nvSpPr>
          <p:cNvPr id="4" name="TextBox 4"/>
          <p:cNvSpPr txBox="1"/>
          <p:nvPr/>
        </p:nvSpPr>
        <p:spPr>
          <a:xfrm>
            <a:off x="548640" y="1572539"/>
            <a:ext cx="5318760" cy="395493"/>
          </a:xfrm>
          <a:prstGeom prst="rect">
            <a:avLst/>
          </a:prstGeom>
        </p:spPr>
        <p:txBody>
          <a:bodyPr wrap="square" lIns="0" tIns="0" rIns="0" bIns="0" rtlCol="0" anchor="t">
            <a:spAutoFit/>
          </a:bodyPr>
          <a:lstStyle/>
          <a:p>
            <a:pPr algn="l">
              <a:lnSpc>
                <a:spcPts val="3318"/>
              </a:lnSpc>
            </a:pPr>
            <a:r>
              <a:rPr lang="en-US" sz="2400" u="sng" dirty="0">
                <a:solidFill>
                  <a:srgbClr val="002060"/>
                </a:solidFill>
                <a:latin typeface="Times New Roman" panose="02020603050405020304" pitchFamily="18" charset="0"/>
                <a:ea typeface="Calibri (MS)"/>
                <a:cs typeface="Times New Roman" panose="02020603050405020304" pitchFamily="18" charset="0"/>
                <a:sym typeface="Calibri (MS)"/>
              </a:rPr>
              <a:t>House Furnishings –Megan Forness</a:t>
            </a:r>
          </a:p>
        </p:txBody>
      </p:sp>
      <p:pic>
        <p:nvPicPr>
          <p:cNvPr id="24" name="Picture 23">
            <a:extLst>
              <a:ext uri="{FF2B5EF4-FFF2-40B4-BE49-F238E27FC236}">
                <a16:creationId xmlns:a16="http://schemas.microsoft.com/office/drawing/2014/main" id="{BAFFF934-50EE-BB74-0F3E-D6FCB4E3076A}"/>
              </a:ext>
            </a:extLst>
          </p:cNvPr>
          <p:cNvPicPr>
            <a:picLocks noChangeAspect="1"/>
          </p:cNvPicPr>
          <p:nvPr/>
        </p:nvPicPr>
        <p:blipFill>
          <a:blip r:embed="rId2">
            <a:alphaModFix/>
            <a:lum bright="-38000" contrast="45000"/>
          </a:blip>
          <a:srcRect/>
          <a:stretch/>
        </p:blipFill>
        <p:spPr>
          <a:xfrm>
            <a:off x="-141264" y="6358"/>
            <a:ext cx="2286000" cy="1752600"/>
          </a:xfrm>
          <a:prstGeom prst="rect">
            <a:avLst/>
          </a:prstGeom>
        </p:spPr>
      </p:pic>
      <p:sp>
        <p:nvSpPr>
          <p:cNvPr id="2" name="TextBox 1">
            <a:extLst>
              <a:ext uri="{FF2B5EF4-FFF2-40B4-BE49-F238E27FC236}">
                <a16:creationId xmlns:a16="http://schemas.microsoft.com/office/drawing/2014/main" id="{C723AC23-8AF5-41B8-27EC-9185C9490647}"/>
              </a:ext>
            </a:extLst>
          </p:cNvPr>
          <p:cNvSpPr txBox="1"/>
          <p:nvPr/>
        </p:nvSpPr>
        <p:spPr>
          <a:xfrm>
            <a:off x="457200" y="2070080"/>
            <a:ext cx="783336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60"/>
                </a:solidFill>
                <a:effectLst/>
                <a:latin typeface="Times New Roman" panose="02020603050405020304" pitchFamily="18" charset="0"/>
                <a:cs typeface="Times New Roman" panose="02020603050405020304" pitchFamily="18" charset="0"/>
              </a:rPr>
              <a:t>Conducted a walkthrough to determine which room would be the focus of improvement efforts. Selected the Gallery Room as our primary project space.</a:t>
            </a:r>
          </a:p>
          <a:p>
            <a:pPr marL="285750" indent="-285750">
              <a:buFont typeface="Arial" panose="020B0604020202020204" pitchFamily="34" charset="0"/>
              <a:buChar char="•"/>
            </a:pPr>
            <a:r>
              <a:rPr lang="en-US" sz="2400" dirty="0">
                <a:solidFill>
                  <a:srgbClr val="002060"/>
                </a:solidFill>
                <a:effectLst/>
                <a:latin typeface="Times New Roman" panose="02020603050405020304" pitchFamily="18" charset="0"/>
                <a:cs typeface="Times New Roman" panose="02020603050405020304" pitchFamily="18" charset="0"/>
              </a:rPr>
              <a:t>The planned updates include:</a:t>
            </a:r>
          </a:p>
          <a:p>
            <a:pPr marL="742950" lvl="1" indent="-285750">
              <a:buFont typeface="Arial" panose="020B0604020202020204" pitchFamily="34" charset="0"/>
              <a:buChar char="•"/>
            </a:pPr>
            <a:r>
              <a:rPr lang="en-US" sz="2400" dirty="0">
                <a:solidFill>
                  <a:srgbClr val="002060"/>
                </a:solidFill>
                <a:effectLst/>
                <a:latin typeface="Times New Roman" panose="02020603050405020304" pitchFamily="18" charset="0"/>
                <a:cs typeface="Times New Roman" panose="02020603050405020304" pitchFamily="18" charset="0"/>
              </a:rPr>
              <a:t>Reupholstering the two couches; refilling the cushions; installing new curtains </a:t>
            </a:r>
          </a:p>
          <a:p>
            <a:pPr marL="285750" indent="-285750">
              <a:buFont typeface="Arial" panose="020B0604020202020204" pitchFamily="34" charset="0"/>
              <a:buChar char="•"/>
            </a:pPr>
            <a:r>
              <a:rPr lang="en-US" sz="2400" dirty="0">
                <a:solidFill>
                  <a:srgbClr val="002060"/>
                </a:solidFill>
                <a:effectLst/>
                <a:latin typeface="Times New Roman" panose="02020603050405020304" pitchFamily="18" charset="0"/>
                <a:cs typeface="Times New Roman" panose="02020603050405020304" pitchFamily="18" charset="0"/>
              </a:rPr>
              <a:t>Completed one walkthrough with a designer; second appointment scheduled for April 22</a:t>
            </a:r>
          </a:p>
          <a:p>
            <a:pPr marL="285750" indent="-285750">
              <a:buFont typeface="Arial" panose="020B0604020202020204" pitchFamily="34" charset="0"/>
              <a:buChar char="•"/>
            </a:pPr>
            <a:r>
              <a:rPr lang="en-US" sz="2400" dirty="0">
                <a:solidFill>
                  <a:srgbClr val="002060"/>
                </a:solidFill>
                <a:effectLst/>
                <a:latin typeface="Times New Roman" panose="02020603050405020304" pitchFamily="18" charset="0"/>
                <a:cs typeface="Times New Roman" panose="02020603050405020304" pitchFamily="18" charset="0"/>
              </a:rPr>
              <a:t>Will meet with additional decorators to gather quotes and design ideas, with the goal of selecting options that align with both our vision and budget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arden with a gate&#10;&#10;AI-generated content may be incorrect.">
            <a:extLst>
              <a:ext uri="{FF2B5EF4-FFF2-40B4-BE49-F238E27FC236}">
                <a16:creationId xmlns:a16="http://schemas.microsoft.com/office/drawing/2014/main" id="{E77AB4AF-7958-175E-6C32-71CBBCC65CB7}"/>
              </a:ext>
            </a:extLst>
          </p:cNvPr>
          <p:cNvPicPr>
            <a:picLocks noChangeAspect="1"/>
          </p:cNvPicPr>
          <p:nvPr/>
        </p:nvPicPr>
        <p:blipFill>
          <a:blip r:embed="rId2" cstate="print">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2548412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0779"/>
            <a:ext cx="8229600" cy="1143000"/>
          </a:xfrm>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Committee Chairs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928" y="1368082"/>
            <a:ext cx="9163928" cy="5489917"/>
          </a:xfrm>
        </p:spPr>
        <p:txBody>
          <a:bodyPr>
            <a:normAutofit/>
          </a:bodyPr>
          <a:lstStyle/>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Anything Goes			Isabelle Posner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Archives				Dawn Halvorsen</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Birthdays				Fay Northrop</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Bridge				JoAnn Smith</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Candlelight Dinner			Kate Arundell &amp; Diane Sipple</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Charlotte’s Shoppe			Janice Worobec</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Coffee Hour			Barb </a:t>
            </a:r>
            <a:r>
              <a:rPr lang="en-US" sz="2300" dirty="0" err="1">
                <a:solidFill>
                  <a:srgbClr val="002060"/>
                </a:solidFill>
                <a:latin typeface="Times New Roman" panose="02020603050405020304" pitchFamily="18" charset="0"/>
                <a:cs typeface="Times New Roman" panose="02020603050405020304" pitchFamily="18" charset="0"/>
              </a:rPr>
              <a:t>Nagowski</a:t>
            </a:r>
            <a:r>
              <a:rPr lang="en-US" sz="2300" dirty="0">
                <a:solidFill>
                  <a:srgbClr val="002060"/>
                </a:solidFill>
                <a:latin typeface="Times New Roman" panose="02020603050405020304" pitchFamily="18" charset="0"/>
                <a:cs typeface="Times New Roman" panose="02020603050405020304" pitchFamily="18" charset="0"/>
              </a:rPr>
              <a:t> &amp; Barb Bielecki</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Dining Divas			Lisa Faturos</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Docents				Chris-Elaine Santilli</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Employee Holiday Fund		Elizabeth Hulley</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Endowment Memorial Fund	Lee </a:t>
            </a:r>
            <a:r>
              <a:rPr lang="en-US" sz="2300" dirty="0" err="1">
                <a:solidFill>
                  <a:srgbClr val="002060"/>
                </a:solidFill>
                <a:latin typeface="Times New Roman" panose="02020603050405020304" pitchFamily="18" charset="0"/>
                <a:cs typeface="Times New Roman" panose="02020603050405020304" pitchFamily="18" charset="0"/>
              </a:rPr>
              <a:t>Grunert</a:t>
            </a:r>
            <a:endParaRPr lang="en-US" sz="2300" dirty="0">
              <a:solidFill>
                <a:srgbClr val="002060"/>
              </a:solidFill>
              <a:latin typeface="Times New Roman" panose="02020603050405020304" pitchFamily="18" charset="0"/>
              <a:cs typeface="Times New Roman" panose="02020603050405020304" pitchFamily="18" charset="0"/>
            </a:endParaRP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Evening Book Club		Janice Worobec</a:t>
            </a:r>
          </a:p>
          <a:p>
            <a:pPr marL="0" indent="0">
              <a:buNone/>
            </a:pPr>
            <a:endParaRPr lang="en-US" sz="23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300" dirty="0">
              <a:latin typeface="Garamond" panose="02020404030301010803" pitchFamily="18" charset="0"/>
            </a:endParaRPr>
          </a:p>
        </p:txBody>
      </p:sp>
      <p:pic>
        <p:nvPicPr>
          <p:cNvPr id="5" name="Picture 4">
            <a:extLst>
              <a:ext uri="{FF2B5EF4-FFF2-40B4-BE49-F238E27FC236}">
                <a16:creationId xmlns:a16="http://schemas.microsoft.com/office/drawing/2014/main" id="{2B425D20-C569-3749-62E9-CD45CBC43673}"/>
              </a:ext>
            </a:extLst>
          </p:cNvPr>
          <p:cNvPicPr>
            <a:picLocks noChangeAspect="1"/>
          </p:cNvPicPr>
          <p:nvPr/>
        </p:nvPicPr>
        <p:blipFill>
          <a:blip r:embed="rId2">
            <a:alphaModFix/>
            <a:lum bright="-38000" contrast="45000"/>
          </a:blip>
          <a:srcRect/>
          <a:stretch/>
        </p:blipFill>
        <p:spPr>
          <a:xfrm>
            <a:off x="0" y="16476"/>
            <a:ext cx="2616939" cy="2022181"/>
          </a:xfrm>
          <a:prstGeom prst="rect">
            <a:avLst/>
          </a:prstGeom>
        </p:spPr>
      </p:pic>
    </p:spTree>
    <p:extLst>
      <p:ext uri="{BB962C8B-B14F-4D97-AF65-F5344CB8AC3E}">
        <p14:creationId xmlns:p14="http://schemas.microsoft.com/office/powerpoint/2010/main" val="2032250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Committee Chairs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272" y="1371600"/>
            <a:ext cx="9163928" cy="5486400"/>
          </a:xfrm>
        </p:spPr>
        <p:txBody>
          <a:bodyPr>
            <a:normAutofit/>
          </a:bodyPr>
          <a:lstStyle/>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Evening Speaker 			Kathleen Schwinger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Fashion Show			Diane Slawinowski &amp; Megan Leith</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Garden				Kate Arundell</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Golf				Kathleen Schwinger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Greeters				Barb Utter &amp; Cynthia Raven</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Historian				Kathryn Homer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Holiday Décor			Linda </a:t>
            </a:r>
            <a:r>
              <a:rPr lang="en-US" sz="2300" dirty="0" err="1">
                <a:solidFill>
                  <a:srgbClr val="002060"/>
                </a:solidFill>
                <a:latin typeface="Times New Roman" panose="02020603050405020304" pitchFamily="18" charset="0"/>
                <a:cs typeface="Times New Roman" panose="02020603050405020304" pitchFamily="18" charset="0"/>
              </a:rPr>
              <a:t>Gianturco</a:t>
            </a:r>
            <a:r>
              <a:rPr lang="en-US" sz="2300" dirty="0">
                <a:solidFill>
                  <a:srgbClr val="002060"/>
                </a:solidFill>
                <a:latin typeface="Times New Roman" panose="02020603050405020304" pitchFamily="18" charset="0"/>
                <a:cs typeface="Times New Roman" panose="02020603050405020304" pitchFamily="18" charset="0"/>
              </a:rPr>
              <a:t>, Karen DiVito</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 						&amp; Dianne Sippel</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Holiday Tea			Martha Rasmussen &amp; Isabelle Posner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Holiday Program			Kathy Schwinger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Hostesses / Speaker’s Table 	Diane Chrisman</a:t>
            </a:r>
          </a:p>
          <a:p>
            <a:pPr marL="457200" lvl="1" indent="0">
              <a:buNone/>
            </a:pPr>
            <a:endParaRPr lang="en-US" sz="2300" dirty="0">
              <a:solidFill>
                <a:srgbClr val="002060"/>
              </a:solidFill>
            </a:endParaRPr>
          </a:p>
          <a:p>
            <a:pPr marL="457200" lvl="1" indent="0">
              <a:buNone/>
            </a:pPr>
            <a:endParaRPr lang="en-US" sz="2300" dirty="0">
              <a:solidFill>
                <a:srgbClr val="002060"/>
              </a:solidFill>
            </a:endParaRPr>
          </a:p>
          <a:p>
            <a:endParaRPr lang="en-US" sz="2300" dirty="0">
              <a:solidFill>
                <a:srgbClr val="002060"/>
              </a:solidFill>
              <a:latin typeface="Garamond" panose="02020404030301010803" pitchFamily="18" charset="0"/>
            </a:endParaRPr>
          </a:p>
          <a:p>
            <a:pPr marL="0" indent="0">
              <a:buNone/>
            </a:pPr>
            <a:endParaRPr lang="en-US" sz="2300" dirty="0">
              <a:latin typeface="Garamond" panose="02020404030301010803" pitchFamily="18" charset="0"/>
            </a:endParaRPr>
          </a:p>
        </p:txBody>
      </p:sp>
      <p:pic>
        <p:nvPicPr>
          <p:cNvPr id="5" name="Picture 4">
            <a:extLst>
              <a:ext uri="{FF2B5EF4-FFF2-40B4-BE49-F238E27FC236}">
                <a16:creationId xmlns:a16="http://schemas.microsoft.com/office/drawing/2014/main" id="{D1DBFD84-66F8-07B3-03C1-6AC1CC58D57A}"/>
              </a:ext>
            </a:extLst>
          </p:cNvPr>
          <p:cNvPicPr>
            <a:picLocks noChangeAspect="1"/>
          </p:cNvPicPr>
          <p:nvPr/>
        </p:nvPicPr>
        <p:blipFill>
          <a:blip r:embed="rId2">
            <a:alphaModFix/>
            <a:lum bright="-38000" contrast="45000"/>
          </a:blip>
          <a:srcRect/>
          <a:stretch/>
        </p:blipFill>
        <p:spPr>
          <a:xfrm>
            <a:off x="457200" y="0"/>
            <a:ext cx="2451470" cy="1894319"/>
          </a:xfrm>
          <a:prstGeom prst="rect">
            <a:avLst/>
          </a:prstGeom>
        </p:spPr>
      </p:pic>
    </p:spTree>
    <p:extLst>
      <p:ext uri="{BB962C8B-B14F-4D97-AF65-F5344CB8AC3E}">
        <p14:creationId xmlns:p14="http://schemas.microsoft.com/office/powerpoint/2010/main" val="295105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36A67-8C6B-4D04-6F63-8777C95F0ED1}"/>
            </a:ext>
          </a:extLst>
        </p:cNvPr>
        <p:cNvGrpSpPr/>
        <p:nvPr/>
      </p:nvGrpSpPr>
      <p:grpSpPr>
        <a:xfrm>
          <a:off x="0" y="0"/>
          <a:ext cx="0" cy="0"/>
          <a:chOff x="0" y="0"/>
          <a:chExt cx="0" cy="0"/>
        </a:xfrm>
      </p:grpSpPr>
      <p:pic>
        <p:nvPicPr>
          <p:cNvPr id="5" name="Content Placeholder 4" descr="A building with a fence and trees&#10;&#10;Description automatically generated">
            <a:extLst>
              <a:ext uri="{FF2B5EF4-FFF2-40B4-BE49-F238E27FC236}">
                <a16:creationId xmlns:a16="http://schemas.microsoft.com/office/drawing/2014/main" id="{8A1955E0-1053-80C3-0D3C-06BE4F26D6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931737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Committee Chairs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272" y="1371600"/>
            <a:ext cx="9163928" cy="5486400"/>
          </a:xfrm>
        </p:spPr>
        <p:txBody>
          <a:bodyPr>
            <a:normAutofit/>
          </a:bodyPr>
          <a:lstStyle/>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Insurance				Lisa </a:t>
            </a:r>
            <a:r>
              <a:rPr lang="en-US" sz="2300" dirty="0" err="1">
                <a:solidFill>
                  <a:srgbClr val="002060"/>
                </a:solidFill>
                <a:latin typeface="Times New Roman" panose="02020603050405020304" pitchFamily="18" charset="0"/>
                <a:cs typeface="Times New Roman" panose="02020603050405020304" pitchFamily="18" charset="0"/>
              </a:rPr>
              <a:t>Faturos</a:t>
            </a:r>
            <a:endParaRPr lang="en-US" sz="2300" dirty="0">
              <a:solidFill>
                <a:srgbClr val="002060"/>
              </a:solidFill>
              <a:latin typeface="Times New Roman" panose="02020603050405020304" pitchFamily="18" charset="0"/>
              <a:cs typeface="Times New Roman" panose="02020603050405020304" pitchFamily="18" charset="0"/>
            </a:endParaRP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Lavender &amp; Lace			Barb </a:t>
            </a:r>
            <a:r>
              <a:rPr lang="en-US" sz="2300" dirty="0" err="1">
                <a:solidFill>
                  <a:srgbClr val="002060"/>
                </a:solidFill>
                <a:latin typeface="Times New Roman" panose="02020603050405020304" pitchFamily="18" charset="0"/>
                <a:cs typeface="Times New Roman" panose="02020603050405020304" pitchFamily="18" charset="0"/>
              </a:rPr>
              <a:t>Burwick</a:t>
            </a:r>
            <a:r>
              <a:rPr lang="en-US" sz="2300" dirty="0">
                <a:solidFill>
                  <a:srgbClr val="002060"/>
                </a:solidFill>
                <a:latin typeface="Times New Roman" panose="02020603050405020304" pitchFamily="18" charset="0"/>
                <a:cs typeface="Times New Roman" panose="02020603050405020304" pitchFamily="18" charset="0"/>
              </a:rPr>
              <a:t> &amp; Liz Krawczyk</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Library				Anne Slater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Memorial Endowment Fund	Lee </a:t>
            </a:r>
            <a:r>
              <a:rPr lang="en-US" sz="2300" dirty="0" err="1">
                <a:solidFill>
                  <a:srgbClr val="002060"/>
                </a:solidFill>
                <a:latin typeface="Times New Roman" panose="02020603050405020304" pitchFamily="18" charset="0"/>
                <a:cs typeface="Times New Roman" panose="02020603050405020304" pitchFamily="18" charset="0"/>
              </a:rPr>
              <a:t>Grunert</a:t>
            </a:r>
            <a:endParaRPr lang="en-US" sz="2300" dirty="0">
              <a:solidFill>
                <a:srgbClr val="002060"/>
              </a:solidFill>
              <a:latin typeface="Times New Roman" panose="02020603050405020304" pitchFamily="18" charset="0"/>
              <a:cs typeface="Times New Roman" panose="02020603050405020304" pitchFamily="18" charset="0"/>
            </a:endParaRP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Mexican Train			Dru </a:t>
            </a:r>
            <a:r>
              <a:rPr lang="en-US" sz="2300" dirty="0" err="1">
                <a:solidFill>
                  <a:srgbClr val="002060"/>
                </a:solidFill>
                <a:latin typeface="Times New Roman" panose="02020603050405020304" pitchFamily="18" charset="0"/>
                <a:cs typeface="Times New Roman" panose="02020603050405020304" pitchFamily="18" charset="0"/>
              </a:rPr>
              <a:t>Hites</a:t>
            </a:r>
            <a:r>
              <a:rPr lang="en-US" sz="2300" dirty="0">
                <a:solidFill>
                  <a:srgbClr val="002060"/>
                </a:solidFill>
                <a:latin typeface="Times New Roman" panose="02020603050405020304" pitchFamily="18" charset="0"/>
                <a:cs typeface="Times New Roman" panose="02020603050405020304" pitchFamily="18" charset="0"/>
              </a:rPr>
              <a:t> &amp; Soledad </a:t>
            </a:r>
            <a:r>
              <a:rPr lang="en-US" sz="2300" dirty="0" err="1">
                <a:solidFill>
                  <a:srgbClr val="002060"/>
                </a:solidFill>
                <a:latin typeface="Times New Roman" panose="02020603050405020304" pitchFamily="18" charset="0"/>
                <a:cs typeface="Times New Roman" panose="02020603050405020304" pitchFamily="18" charset="0"/>
              </a:rPr>
              <a:t>Proano</a:t>
            </a:r>
            <a:endParaRPr lang="en-US" sz="2300" dirty="0">
              <a:solidFill>
                <a:srgbClr val="002060"/>
              </a:solidFill>
              <a:latin typeface="Times New Roman" panose="02020603050405020304" pitchFamily="18" charset="0"/>
              <a:cs typeface="Times New Roman" panose="02020603050405020304" pitchFamily="18" charset="0"/>
            </a:endParaRP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Mother’s Day Brunch		Martha Rasmussen &amp; Liz Krawczyk</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New Member Orientation		Kathryn Homer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Parliamentarian			Roz Annunziato</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Past Presidents			Kathryn Homer</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Photographer			Melissa Parrish</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President’s Ball			Diane Sippel</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Presidents’ Day			Sami Wnek</a:t>
            </a:r>
          </a:p>
          <a:p>
            <a:endParaRPr lang="en-US" sz="2300" dirty="0">
              <a:solidFill>
                <a:srgbClr val="002060"/>
              </a:solidFill>
              <a:latin typeface="Garamond" panose="02020404030301010803" pitchFamily="18" charset="0"/>
            </a:endParaRPr>
          </a:p>
          <a:p>
            <a:pPr marL="0" indent="0">
              <a:buNone/>
            </a:pPr>
            <a:endParaRPr lang="en-US" sz="2300" dirty="0">
              <a:latin typeface="Garamond" panose="02020404030301010803" pitchFamily="18" charset="0"/>
            </a:endParaRPr>
          </a:p>
        </p:txBody>
      </p:sp>
      <p:pic>
        <p:nvPicPr>
          <p:cNvPr id="5" name="Picture 4">
            <a:extLst>
              <a:ext uri="{FF2B5EF4-FFF2-40B4-BE49-F238E27FC236}">
                <a16:creationId xmlns:a16="http://schemas.microsoft.com/office/drawing/2014/main" id="{BDC87085-CB36-9C49-080C-1E817632C39E}"/>
              </a:ext>
            </a:extLst>
          </p:cNvPr>
          <p:cNvPicPr>
            <a:picLocks noChangeAspect="1"/>
          </p:cNvPicPr>
          <p:nvPr/>
        </p:nvPicPr>
        <p:blipFill>
          <a:blip r:embed="rId2">
            <a:alphaModFix/>
            <a:lum bright="-38000" contrast="45000"/>
          </a:blip>
          <a:srcRect/>
          <a:stretch/>
        </p:blipFill>
        <p:spPr>
          <a:xfrm>
            <a:off x="0" y="16476"/>
            <a:ext cx="2616939" cy="2022181"/>
          </a:xfrm>
          <a:prstGeom prst="rect">
            <a:avLst/>
          </a:prstGeom>
        </p:spPr>
      </p:pic>
    </p:spTree>
    <p:extLst>
      <p:ext uri="{BB962C8B-B14F-4D97-AF65-F5344CB8AC3E}">
        <p14:creationId xmlns:p14="http://schemas.microsoft.com/office/powerpoint/2010/main" val="1696048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Committee Chairs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1417638"/>
            <a:ext cx="9039664" cy="4876800"/>
          </a:xfrm>
        </p:spPr>
        <p:txBody>
          <a:bodyPr>
            <a:normAutofit fontScale="92500" lnSpcReduction="10000"/>
          </a:bodyPr>
          <a:lstStyle/>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Sip &amp; Shop				Megan Leith &amp; Diane Slawinowski</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St. Patrick’s Day Brunch		Norine Dunnigan &amp; Barb Bielecki</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Strategic Plan			Susan Grelick</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Summer Programs			Lynn Lowrey &amp; Jane Hartney</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Tree Lighting			Barbara </a:t>
            </a:r>
            <a:r>
              <a:rPr lang="en-US" sz="2300" dirty="0" err="1">
                <a:solidFill>
                  <a:srgbClr val="002060"/>
                </a:solidFill>
                <a:latin typeface="Times New Roman" panose="02020603050405020304" pitchFamily="18" charset="0"/>
                <a:cs typeface="Times New Roman" panose="02020603050405020304" pitchFamily="18" charset="0"/>
              </a:rPr>
              <a:t>Burwick</a:t>
            </a:r>
            <a:r>
              <a:rPr lang="en-US" sz="2300" dirty="0">
                <a:solidFill>
                  <a:srgbClr val="002060"/>
                </a:solidFill>
                <a:latin typeface="Times New Roman" panose="02020603050405020304" pitchFamily="18" charset="0"/>
                <a:cs typeface="Times New Roman" panose="02020603050405020304" pitchFamily="18" charset="0"/>
              </a:rPr>
              <a:t>		</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Trips &amp; Tours			Mary Lou Mancuso</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Tuesday Evenings			Diane Slawinowski &amp; Megan Leith</a:t>
            </a:r>
          </a:p>
          <a:p>
            <a:pPr marL="457200" lvl="1" indent="0">
              <a:buNone/>
            </a:pPr>
            <a:r>
              <a:rPr lang="en-US" sz="2300" dirty="0">
                <a:solidFill>
                  <a:srgbClr val="002060"/>
                </a:solidFill>
                <a:latin typeface="Times New Roman" panose="02020603050405020304" pitchFamily="18" charset="0"/>
                <a:cs typeface="Times New Roman" panose="02020603050405020304" pitchFamily="18" charset="0"/>
              </a:rPr>
              <a:t>Valentine’s Dinner			Emily Schaefer	</a:t>
            </a:r>
          </a:p>
          <a:p>
            <a:pPr marL="457200" lvl="1" indent="0">
              <a:buNone/>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sz="2600" dirty="0">
                <a:solidFill>
                  <a:schemeClr val="tx2"/>
                </a:solidFill>
                <a:latin typeface="Times New Roman" panose="02020603050405020304" pitchFamily="18" charset="0"/>
                <a:cs typeface="Times New Roman" panose="02020603050405020304" pitchFamily="18" charset="0"/>
              </a:rPr>
              <a:t>Our members are truly exceptional!</a:t>
            </a:r>
          </a:p>
          <a:p>
            <a:pPr marL="0" indent="0" algn="ctr">
              <a:buNone/>
            </a:pPr>
            <a:r>
              <a:rPr lang="en-US" sz="2600" dirty="0">
                <a:solidFill>
                  <a:schemeClr val="tx2"/>
                </a:solidFill>
                <a:latin typeface="Times New Roman" panose="02020603050405020304" pitchFamily="18" charset="0"/>
                <a:cs typeface="Times New Roman" panose="02020603050405020304" pitchFamily="18" charset="0"/>
              </a:rPr>
              <a:t>Your willingness and enthusiasm in taking on numerous duties and events is commendable. We extend our deepest thanks and heartfelt appreciation for your invaluable contributions.</a:t>
            </a:r>
          </a:p>
        </p:txBody>
      </p:sp>
      <p:pic>
        <p:nvPicPr>
          <p:cNvPr id="6" name="Picture 5">
            <a:extLst>
              <a:ext uri="{FF2B5EF4-FFF2-40B4-BE49-F238E27FC236}">
                <a16:creationId xmlns:a16="http://schemas.microsoft.com/office/drawing/2014/main" id="{16B52EBE-0171-BD04-A7C1-DCBD59DD81C2}"/>
              </a:ext>
            </a:extLst>
          </p:cNvPr>
          <p:cNvPicPr>
            <a:picLocks noChangeAspect="1"/>
          </p:cNvPicPr>
          <p:nvPr/>
        </p:nvPicPr>
        <p:blipFill>
          <a:blip r:embed="rId2">
            <a:alphaModFix/>
            <a:lum bright="-38000" contrast="45000"/>
          </a:blip>
          <a:srcRect/>
          <a:stretch/>
        </p:blipFill>
        <p:spPr>
          <a:xfrm>
            <a:off x="0" y="16476"/>
            <a:ext cx="2616939" cy="2022181"/>
          </a:xfrm>
          <a:prstGeom prst="rect">
            <a:avLst/>
          </a:prstGeom>
        </p:spPr>
      </p:pic>
    </p:spTree>
    <p:extLst>
      <p:ext uri="{BB962C8B-B14F-4D97-AF65-F5344CB8AC3E}">
        <p14:creationId xmlns:p14="http://schemas.microsoft.com/office/powerpoint/2010/main" val="1771302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Staff</a:t>
            </a:r>
          </a:p>
        </p:txBody>
      </p:sp>
      <p:sp>
        <p:nvSpPr>
          <p:cNvPr id="3" name="Content Placeholder 2"/>
          <p:cNvSpPr>
            <a:spLocks noGrp="1"/>
          </p:cNvSpPr>
          <p:nvPr>
            <p:ph idx="1"/>
          </p:nvPr>
        </p:nvSpPr>
        <p:spPr>
          <a:xfrm>
            <a:off x="457200" y="1600200"/>
            <a:ext cx="8229600" cy="5029200"/>
          </a:xfrm>
          <a:solidFill>
            <a:srgbClr val="0070C0"/>
          </a:solidFill>
        </p:spPr>
        <p:txBody>
          <a:bodyPr>
            <a:normAutofit fontScale="70000" lnSpcReduction="20000"/>
          </a:bodyPr>
          <a:lstStyle/>
          <a:p>
            <a:pPr marL="457200" lvl="1" indent="0" algn="ctr">
              <a:lnSpc>
                <a:spcPct val="150000"/>
              </a:lnSpc>
              <a:spcBef>
                <a:spcPts val="0"/>
              </a:spcBef>
              <a:buSzPct val="80000"/>
              <a:buNone/>
              <a:defRPr sz="3600"/>
            </a:pPr>
            <a:r>
              <a:rPr lang="en-US" sz="3400" b="1" dirty="0">
                <a:solidFill>
                  <a:schemeClr val="bg1"/>
                </a:solidFill>
                <a:latin typeface="Times New Roman" panose="02020603050405020304" pitchFamily="18" charset="0"/>
                <a:cs typeface="Times New Roman" panose="02020603050405020304" pitchFamily="18" charset="0"/>
              </a:rPr>
              <a:t>General Manager – Erin Sullivan</a:t>
            </a:r>
          </a:p>
          <a:p>
            <a:pPr marL="457200" lvl="1" indent="0" algn="ctr">
              <a:lnSpc>
                <a:spcPct val="150000"/>
              </a:lnSpc>
              <a:spcBef>
                <a:spcPts val="0"/>
              </a:spcBef>
              <a:buSzPct val="80000"/>
              <a:buNone/>
              <a:defRPr sz="3600"/>
            </a:pPr>
            <a:r>
              <a:rPr lang="en-US" sz="3400" b="1" dirty="0">
                <a:solidFill>
                  <a:schemeClr val="bg1"/>
                </a:solidFill>
                <a:latin typeface="Times New Roman" panose="02020603050405020304" pitchFamily="18" charset="0"/>
                <a:cs typeface="Times New Roman" panose="02020603050405020304" pitchFamily="18" charset="0"/>
              </a:rPr>
              <a:t>Dining Room Manager – Mary Jo Crowe</a:t>
            </a:r>
          </a:p>
          <a:p>
            <a:pPr marL="457200" lvl="1" indent="0" algn="ctr">
              <a:lnSpc>
                <a:spcPct val="150000"/>
              </a:lnSpc>
              <a:spcBef>
                <a:spcPts val="0"/>
              </a:spcBef>
              <a:buSzPct val="80000"/>
              <a:buNone/>
              <a:defRPr sz="3600"/>
            </a:pPr>
            <a:r>
              <a:rPr lang="en-US" sz="3400" b="1" dirty="0">
                <a:solidFill>
                  <a:schemeClr val="bg1"/>
                </a:solidFill>
                <a:latin typeface="Times New Roman" panose="02020603050405020304" pitchFamily="18" charset="0"/>
                <a:cs typeface="Times New Roman" panose="02020603050405020304" pitchFamily="18" charset="0"/>
              </a:rPr>
              <a:t>Executive Chef –  Danielle Carriere</a:t>
            </a:r>
          </a:p>
          <a:p>
            <a:pPr marL="457200" lvl="1" indent="0" algn="ctr">
              <a:lnSpc>
                <a:spcPct val="150000"/>
              </a:lnSpc>
              <a:spcBef>
                <a:spcPts val="0"/>
              </a:spcBef>
              <a:buSzPct val="80000"/>
              <a:buNone/>
              <a:defRPr sz="3600"/>
            </a:pPr>
            <a:r>
              <a:rPr lang="en-US" sz="3400" b="1" dirty="0">
                <a:solidFill>
                  <a:schemeClr val="bg1"/>
                </a:solidFill>
                <a:latin typeface="Times New Roman" panose="02020603050405020304" pitchFamily="18" charset="0"/>
                <a:cs typeface="Times New Roman" panose="02020603050405020304" pitchFamily="18" charset="0"/>
              </a:rPr>
              <a:t>Office Manager – Briana Paterson</a:t>
            </a:r>
          </a:p>
          <a:p>
            <a:pPr marL="457200" lvl="1" indent="0" algn="ctr">
              <a:lnSpc>
                <a:spcPct val="150000"/>
              </a:lnSpc>
              <a:spcBef>
                <a:spcPts val="0"/>
              </a:spcBef>
              <a:buSzPct val="80000"/>
              <a:buNone/>
              <a:defRPr sz="3600"/>
            </a:pPr>
            <a:r>
              <a:rPr lang="en-US" sz="3400" b="1" dirty="0">
                <a:solidFill>
                  <a:schemeClr val="bg1"/>
                </a:solidFill>
                <a:latin typeface="Times New Roman" panose="02020603050405020304" pitchFamily="18" charset="0"/>
                <a:cs typeface="Times New Roman" panose="02020603050405020304" pitchFamily="18" charset="0"/>
              </a:rPr>
              <a:t>Maintenance Supervisor - Ryan America</a:t>
            </a:r>
          </a:p>
          <a:p>
            <a:pPr marL="457200" lvl="1" indent="0" algn="ctr">
              <a:lnSpc>
                <a:spcPct val="150000"/>
              </a:lnSpc>
              <a:spcBef>
                <a:spcPts val="0"/>
              </a:spcBef>
              <a:buSzPct val="80000"/>
              <a:buNone/>
              <a:defRPr sz="3600"/>
            </a:pPr>
            <a:endParaRPr lang="en-US" sz="3100" b="1" dirty="0">
              <a:solidFill>
                <a:schemeClr val="bg1"/>
              </a:solidFill>
              <a:latin typeface="Times New Roman" panose="02020603050405020304" pitchFamily="18" charset="0"/>
              <a:cs typeface="Times New Roman" panose="02020603050405020304" pitchFamily="18" charset="0"/>
            </a:endParaRPr>
          </a:p>
          <a:p>
            <a:pPr marL="457200" lvl="1" indent="0" algn="ctr">
              <a:lnSpc>
                <a:spcPct val="150000"/>
              </a:lnSpc>
              <a:spcBef>
                <a:spcPts val="0"/>
              </a:spcBef>
              <a:buSzPct val="80000"/>
              <a:buNone/>
              <a:defRPr sz="3600"/>
            </a:pPr>
            <a:r>
              <a:rPr lang="en-US" sz="3100" b="1" dirty="0">
                <a:solidFill>
                  <a:schemeClr val="bg1"/>
                </a:solidFill>
                <a:latin typeface="Times New Roman" panose="02020603050405020304" pitchFamily="18" charset="0"/>
                <a:cs typeface="Times New Roman" panose="02020603050405020304" pitchFamily="18" charset="0"/>
              </a:rPr>
              <a:t>Our sincere appreciation to all the above, </a:t>
            </a:r>
          </a:p>
          <a:p>
            <a:pPr marL="457200" lvl="1" indent="0" algn="ctr">
              <a:lnSpc>
                <a:spcPct val="150000"/>
              </a:lnSpc>
              <a:spcBef>
                <a:spcPts val="0"/>
              </a:spcBef>
              <a:buSzPct val="80000"/>
              <a:buNone/>
              <a:defRPr sz="3600"/>
            </a:pPr>
            <a:r>
              <a:rPr lang="en-US" sz="3100" b="1" dirty="0">
                <a:solidFill>
                  <a:schemeClr val="bg1"/>
                </a:solidFill>
                <a:latin typeface="Times New Roman" panose="02020603050405020304" pitchFamily="18" charset="0"/>
                <a:cs typeface="Times New Roman" panose="02020603050405020304" pitchFamily="18" charset="0"/>
              </a:rPr>
              <a:t>as well as the many more, who are dedicated,</a:t>
            </a:r>
          </a:p>
          <a:p>
            <a:pPr marL="457200" lvl="1" indent="0" algn="ctr">
              <a:lnSpc>
                <a:spcPct val="150000"/>
              </a:lnSpc>
              <a:spcBef>
                <a:spcPts val="0"/>
              </a:spcBef>
              <a:buSzPct val="80000"/>
              <a:buNone/>
              <a:defRPr sz="3600"/>
            </a:pPr>
            <a:r>
              <a:rPr lang="en-US" sz="3100" b="1" dirty="0">
                <a:solidFill>
                  <a:schemeClr val="bg1"/>
                </a:solidFill>
                <a:latin typeface="Times New Roman" panose="02020603050405020304" pitchFamily="18" charset="0"/>
                <a:cs typeface="Times New Roman" panose="02020603050405020304" pitchFamily="18" charset="0"/>
              </a:rPr>
              <a:t>considerate and caring.</a:t>
            </a:r>
          </a:p>
          <a:p>
            <a:pPr marL="457200" lvl="1" indent="0" algn="ctr">
              <a:lnSpc>
                <a:spcPct val="150000"/>
              </a:lnSpc>
              <a:spcBef>
                <a:spcPts val="0"/>
              </a:spcBef>
              <a:buSzPct val="80000"/>
              <a:buNone/>
              <a:defRPr sz="3600"/>
            </a:pPr>
            <a:r>
              <a:rPr lang="en-US" sz="3100" b="1" dirty="0">
                <a:solidFill>
                  <a:schemeClr val="bg1"/>
                </a:solidFill>
                <a:latin typeface="Times New Roman" panose="02020603050405020304" pitchFamily="18" charset="0"/>
                <a:cs typeface="Times New Roman" panose="02020603050405020304" pitchFamily="18" charset="0"/>
              </a:rPr>
              <a:t>Thank you!</a:t>
            </a:r>
          </a:p>
          <a:p>
            <a:pPr marL="285750" lvl="1" indent="171450" algn="ctr">
              <a:lnSpc>
                <a:spcPct val="150000"/>
              </a:lnSpc>
              <a:spcBef>
                <a:spcPts val="0"/>
              </a:spcBef>
              <a:buSzTx/>
              <a:buFont typeface="Wingdings"/>
              <a:buNone/>
              <a:defRPr sz="2400">
                <a:latin typeface="Tahoma Bold"/>
                <a:ea typeface="Tahoma Bold"/>
                <a:cs typeface="Tahoma Bold"/>
                <a:sym typeface="Tahoma Bold"/>
              </a:defRPr>
            </a:pPr>
            <a:r>
              <a:rPr lang="en-US" sz="2300" dirty="0">
                <a:solidFill>
                  <a:schemeClr val="tx2">
                    <a:lumMod val="75000"/>
                  </a:schemeClr>
                </a:solidFill>
                <a:latin typeface="Times New Roman" panose="02020603050405020304" pitchFamily="18" charset="0"/>
                <a:cs typeface="Times New Roman" panose="02020603050405020304" pitchFamily="18" charset="0"/>
              </a:rPr>
              <a:t>	</a:t>
            </a:r>
          </a:p>
          <a:p>
            <a:pPr marL="0" indent="0">
              <a:buNone/>
            </a:pPr>
            <a:endParaRPr lang="en-US" sz="2300" dirty="0"/>
          </a:p>
        </p:txBody>
      </p:sp>
      <p:pic>
        <p:nvPicPr>
          <p:cNvPr id="5" name="Picture 4">
            <a:extLst>
              <a:ext uri="{FF2B5EF4-FFF2-40B4-BE49-F238E27FC236}">
                <a16:creationId xmlns:a16="http://schemas.microsoft.com/office/drawing/2014/main" id="{9467BB29-735D-13CF-C1F1-0955B1A58B37}"/>
              </a:ext>
            </a:extLst>
          </p:cNvPr>
          <p:cNvPicPr>
            <a:picLocks noChangeAspect="1"/>
          </p:cNvPicPr>
          <p:nvPr/>
        </p:nvPicPr>
        <p:blipFill>
          <a:blip r:embed="rId2">
            <a:alphaModFix/>
            <a:lum bright="-38000" contrast="45000"/>
          </a:blip>
          <a:srcRect/>
          <a:stretch/>
        </p:blipFill>
        <p:spPr>
          <a:xfrm>
            <a:off x="228600" y="-17585"/>
            <a:ext cx="2616939" cy="2022181"/>
          </a:xfrm>
          <a:prstGeom prst="rect">
            <a:avLst/>
          </a:prstGeom>
        </p:spPr>
      </p:pic>
    </p:spTree>
    <p:extLst>
      <p:ext uri="{BB962C8B-B14F-4D97-AF65-F5344CB8AC3E}">
        <p14:creationId xmlns:p14="http://schemas.microsoft.com/office/powerpoint/2010/main" val="378703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latin typeface="Times New Roman" panose="02020603050405020304" pitchFamily="18" charset="0"/>
                <a:cs typeface="Times New Roman" panose="02020603050405020304" pitchFamily="18" charset="0"/>
              </a:rPr>
              <a:t>Adjourn</a:t>
            </a:r>
          </a:p>
        </p:txBody>
      </p:sp>
      <p:sp>
        <p:nvSpPr>
          <p:cNvPr id="3" name="Content Placeholder 2"/>
          <p:cNvSpPr>
            <a:spLocks noGrp="1"/>
          </p:cNvSpPr>
          <p:nvPr>
            <p:ph idx="1"/>
          </p:nvPr>
        </p:nvSpPr>
        <p:spPr>
          <a:xfrm>
            <a:off x="457200" y="2038656"/>
            <a:ext cx="8229600" cy="4590743"/>
          </a:xfrm>
        </p:spPr>
        <p:txBody>
          <a:bodyPr>
            <a:normAutofit/>
          </a:bodyPr>
          <a:lstStyle/>
          <a:p>
            <a:pPr marL="0" indent="0">
              <a:lnSpc>
                <a:spcPct val="80000"/>
              </a:lnSpc>
              <a:spcBef>
                <a:spcPts val="600"/>
              </a:spcBef>
              <a:buSzPct val="80000"/>
              <a:buNone/>
              <a:defRPr sz="2800"/>
            </a:pPr>
            <a:r>
              <a:rPr lang="en-US" sz="2300" dirty="0">
                <a:solidFill>
                  <a:srgbClr val="002060"/>
                </a:solidFill>
                <a:latin typeface="Times New Roman" panose="02020603050405020304" pitchFamily="18" charset="0"/>
                <a:cs typeface="Times New Roman" panose="02020603050405020304" pitchFamily="18" charset="0"/>
              </a:rPr>
              <a:t>The Annual Report will be emailed.</a:t>
            </a: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r>
              <a:rPr lang="en-US" sz="2300" dirty="0">
                <a:solidFill>
                  <a:srgbClr val="002060"/>
                </a:solidFill>
                <a:latin typeface="Times New Roman" panose="02020603050405020304" pitchFamily="18" charset="0"/>
                <a:cs typeface="Times New Roman" panose="02020603050405020304" pitchFamily="18" charset="0"/>
              </a:rPr>
              <a:t>Printed double-sided copies are available upon request to the Office.</a:t>
            </a: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r>
              <a:rPr lang="en-US" sz="2300" dirty="0">
                <a:solidFill>
                  <a:srgbClr val="002060"/>
                </a:solidFill>
                <a:latin typeface="Times New Roman" panose="02020603050405020304" pitchFamily="18" charset="0"/>
                <a:cs typeface="Times New Roman" panose="02020603050405020304" pitchFamily="18" charset="0"/>
              </a:rPr>
              <a:t>Reports will not be mailed.</a:t>
            </a: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r>
              <a:rPr lang="en-US" sz="2300" dirty="0">
                <a:solidFill>
                  <a:srgbClr val="002060"/>
                </a:solidFill>
                <a:latin typeface="Times New Roman" panose="02020603050405020304" pitchFamily="18" charset="0"/>
                <a:cs typeface="Times New Roman" panose="02020603050405020304" pitchFamily="18" charset="0"/>
              </a:rPr>
              <a:t>There being no further business to come before this meeting, the</a:t>
            </a:r>
          </a:p>
          <a:p>
            <a:pPr marL="0" indent="0">
              <a:lnSpc>
                <a:spcPct val="80000"/>
              </a:lnSpc>
              <a:spcBef>
                <a:spcPts val="600"/>
              </a:spcBef>
              <a:buSzPct val="80000"/>
              <a:buNone/>
              <a:defRPr sz="2800"/>
            </a:pPr>
            <a:r>
              <a:rPr lang="en-US" sz="2300" dirty="0">
                <a:solidFill>
                  <a:srgbClr val="002060"/>
                </a:solidFill>
                <a:latin typeface="Times New Roman" panose="02020603050405020304" pitchFamily="18" charset="0"/>
                <a:cs typeface="Times New Roman" panose="02020603050405020304" pitchFamily="18" charset="0"/>
              </a:rPr>
              <a:t> 131</a:t>
            </a:r>
            <a:r>
              <a:rPr lang="en-US" sz="2300" baseline="30000" dirty="0">
                <a:solidFill>
                  <a:srgbClr val="002060"/>
                </a:solidFill>
                <a:latin typeface="Times New Roman" panose="02020603050405020304" pitchFamily="18" charset="0"/>
                <a:cs typeface="Times New Roman" panose="02020603050405020304" pitchFamily="18" charset="0"/>
              </a:rPr>
              <a:t>st</a:t>
            </a:r>
            <a:r>
              <a:rPr lang="en-US" sz="2300" dirty="0">
                <a:solidFill>
                  <a:srgbClr val="002060"/>
                </a:solidFill>
                <a:latin typeface="Times New Roman" panose="02020603050405020304" pitchFamily="18" charset="0"/>
                <a:cs typeface="Times New Roman" panose="02020603050405020304" pitchFamily="18" charset="0"/>
              </a:rPr>
              <a:t> Annual meeting is </a:t>
            </a:r>
            <a:r>
              <a:rPr lang="en-US" sz="2300" dirty="0" err="1">
                <a:solidFill>
                  <a:srgbClr val="002060"/>
                </a:solidFill>
                <a:latin typeface="Times New Roman" panose="02020603050405020304" pitchFamily="18" charset="0"/>
                <a:cs typeface="Times New Roman" panose="02020603050405020304" pitchFamily="18" charset="0"/>
              </a:rPr>
              <a:t>adjourned.</a:t>
            </a:r>
            <a:r>
              <a:rPr lang="en-US" sz="2300" dirty="0" err="1">
                <a:solidFill>
                  <a:schemeClr val="bg1"/>
                </a:solidFill>
                <a:latin typeface="Times New Roman" panose="02020603050405020304" pitchFamily="18" charset="0"/>
                <a:cs typeface="Times New Roman" panose="02020603050405020304" pitchFamily="18" charset="0"/>
              </a:rPr>
              <a:t>eeting</a:t>
            </a:r>
            <a:r>
              <a:rPr lang="en-US" sz="2300" dirty="0">
                <a:solidFill>
                  <a:schemeClr val="bg1"/>
                </a:solidFill>
                <a:latin typeface="Times New Roman" panose="02020603050405020304" pitchFamily="18" charset="0"/>
                <a:cs typeface="Times New Roman" panose="02020603050405020304" pitchFamily="18" charset="0"/>
              </a:rPr>
              <a:t> is adjourned.</a:t>
            </a:r>
          </a:p>
          <a:p>
            <a:pPr marL="0" indent="0">
              <a:lnSpc>
                <a:spcPct val="80000"/>
              </a:lnSpc>
              <a:spcBef>
                <a:spcPts val="600"/>
              </a:spcBef>
              <a:buSzPct val="80000"/>
              <a:buNone/>
              <a:defRPr sz="2800"/>
            </a:pPr>
            <a:endParaRPr lang="en-US" sz="2300" dirty="0">
              <a:solidFill>
                <a:schemeClr val="bg1"/>
              </a:solidFill>
              <a:latin typeface="Times New Roman" panose="02020603050405020304" pitchFamily="18" charset="0"/>
              <a:cs typeface="Times New Roman" panose="02020603050405020304" pitchFamily="18" charset="0"/>
            </a:endParaRPr>
          </a:p>
          <a:p>
            <a:pPr marL="0" indent="0" algn="ctr">
              <a:lnSpc>
                <a:spcPct val="80000"/>
              </a:lnSpc>
              <a:spcBef>
                <a:spcPts val="600"/>
              </a:spcBef>
              <a:buSzPct val="80000"/>
              <a:buNone/>
              <a:defRPr sz="2800"/>
            </a:pPr>
            <a:r>
              <a:rPr lang="en-US" sz="3600" b="1" i="1" dirty="0">
                <a:solidFill>
                  <a:srgbClr val="0070C0"/>
                </a:solidFill>
                <a:latin typeface="Times New Roman" panose="02020603050405020304" pitchFamily="18" charset="0"/>
                <a:cs typeface="Times New Roman" panose="02020603050405020304" pitchFamily="18" charset="0"/>
              </a:rPr>
              <a:t>Thank you !</a:t>
            </a:r>
            <a:endParaRPr lang="en-US" sz="2300" b="1" i="1" dirty="0">
              <a:solidFill>
                <a:srgbClr val="0070C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endParaRPr lang="en-US" sz="2300" dirty="0">
              <a:solidFill>
                <a:srgbClr val="002060"/>
              </a:solidFill>
              <a:latin typeface="Times New Roman" panose="02020603050405020304" pitchFamily="18" charset="0"/>
              <a:cs typeface="Times New Roman" panose="02020603050405020304" pitchFamily="18" charset="0"/>
            </a:endParaRPr>
          </a:p>
          <a:p>
            <a:pPr marL="0" indent="0">
              <a:lnSpc>
                <a:spcPct val="80000"/>
              </a:lnSpc>
              <a:spcBef>
                <a:spcPts val="600"/>
              </a:spcBef>
              <a:buSzPct val="80000"/>
              <a:buNone/>
              <a:defRPr sz="2800"/>
            </a:pPr>
            <a:endParaRPr lang="en-US" sz="2300"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AE6DD55-CC7D-CBEE-331B-16DD88BA5753}"/>
              </a:ext>
            </a:extLst>
          </p:cNvPr>
          <p:cNvPicPr>
            <a:picLocks noChangeAspect="1"/>
          </p:cNvPicPr>
          <p:nvPr/>
        </p:nvPicPr>
        <p:blipFill>
          <a:blip r:embed="rId2">
            <a:alphaModFix/>
            <a:lum bright="-38000" contrast="45000"/>
          </a:blip>
          <a:srcRect/>
          <a:stretch/>
        </p:blipFill>
        <p:spPr>
          <a:xfrm>
            <a:off x="0" y="16476"/>
            <a:ext cx="2616939" cy="2022181"/>
          </a:xfrm>
          <a:prstGeom prst="rect">
            <a:avLst/>
          </a:prstGeom>
        </p:spPr>
      </p:pic>
      <p:sp>
        <p:nvSpPr>
          <p:cNvPr id="4" name="Freeform 2">
            <a:extLst>
              <a:ext uri="{FF2B5EF4-FFF2-40B4-BE49-F238E27FC236}">
                <a16:creationId xmlns:a16="http://schemas.microsoft.com/office/drawing/2014/main" id="{F95DC468-8826-FAA8-8E8B-33C1D51FEEDD}"/>
              </a:ext>
            </a:extLst>
          </p:cNvPr>
          <p:cNvSpPr/>
          <p:nvPr/>
        </p:nvSpPr>
        <p:spPr>
          <a:xfrm>
            <a:off x="6172200" y="274638"/>
            <a:ext cx="2362200" cy="2163762"/>
          </a:xfrm>
          <a:custGeom>
            <a:avLst/>
            <a:gdLst/>
            <a:ahLst/>
            <a:cxnLst/>
            <a:rect l="l" t="t" r="r" b="b"/>
            <a:pathLst>
              <a:path w="9144000" h="6858000">
                <a:moveTo>
                  <a:pt x="0" y="0"/>
                </a:moveTo>
                <a:lnTo>
                  <a:pt x="9144000" y="0"/>
                </a:lnTo>
                <a:lnTo>
                  <a:pt x="9144000" y="6858000"/>
                </a:lnTo>
                <a:lnTo>
                  <a:pt x="0" y="6858000"/>
                </a:lnTo>
                <a:lnTo>
                  <a:pt x="0" y="0"/>
                </a:lnTo>
                <a:close/>
              </a:path>
            </a:pathLst>
          </a:custGeom>
          <a:blipFill>
            <a:blip r:embed="rId3">
              <a:extLst>
                <a:ext uri="{BEBA8EAE-BF5A-486C-A8C5-ECC9F3942E4B}">
                  <a14:imgProps xmlns:a14="http://schemas.microsoft.com/office/drawing/2010/main">
                    <a14:imgLayer r:embed="rId4">
                      <a14:imgEffect>
                        <a14:sharpenSoften amount="83000"/>
                      </a14:imgEffect>
                      <a14:imgEffect>
                        <a14:brightnessContrast bright="17000"/>
                      </a14:imgEffect>
                    </a14:imgLayer>
                  </a14:imgProps>
                </a:ext>
              </a:extLst>
            </a:blip>
            <a:stretch>
              <a:fillRect t="-2222" b="-1111"/>
            </a:stretch>
          </a:blipFill>
        </p:spPr>
        <p:txBody>
          <a:bodyPr/>
          <a:lstStyle/>
          <a:p>
            <a:endParaRPr lang="en-US"/>
          </a:p>
        </p:txBody>
      </p:sp>
      <p:sp>
        <p:nvSpPr>
          <p:cNvPr id="6" name="Freeform 2">
            <a:extLst>
              <a:ext uri="{FF2B5EF4-FFF2-40B4-BE49-F238E27FC236}">
                <a16:creationId xmlns:a16="http://schemas.microsoft.com/office/drawing/2014/main" id="{CDCE7C28-B3D9-12E0-9493-881476E1E47C}"/>
              </a:ext>
            </a:extLst>
          </p:cNvPr>
          <p:cNvSpPr/>
          <p:nvPr/>
        </p:nvSpPr>
        <p:spPr>
          <a:xfrm>
            <a:off x="6172200" y="335757"/>
            <a:ext cx="2362200" cy="2163762"/>
          </a:xfrm>
          <a:custGeom>
            <a:avLst/>
            <a:gdLst/>
            <a:ahLst/>
            <a:cxnLst/>
            <a:rect l="l" t="t" r="r" b="b"/>
            <a:pathLst>
              <a:path w="9144000" h="6858000">
                <a:moveTo>
                  <a:pt x="0" y="0"/>
                </a:moveTo>
                <a:lnTo>
                  <a:pt x="9144000" y="0"/>
                </a:lnTo>
                <a:lnTo>
                  <a:pt x="9144000" y="6858000"/>
                </a:lnTo>
                <a:lnTo>
                  <a:pt x="0" y="6858000"/>
                </a:lnTo>
                <a:lnTo>
                  <a:pt x="0" y="0"/>
                </a:lnTo>
                <a:close/>
              </a:path>
            </a:pathLst>
          </a:custGeom>
          <a:blipFill>
            <a:blip r:embed="rId3">
              <a:extLst>
                <a:ext uri="{BEBA8EAE-BF5A-486C-A8C5-ECC9F3942E4B}">
                  <a14:imgProps xmlns:a14="http://schemas.microsoft.com/office/drawing/2010/main">
                    <a14:imgLayer r:embed="rId5">
                      <a14:imgEffect>
                        <a14:sharpenSoften amount="83000"/>
                      </a14:imgEffect>
                      <a14:imgEffect>
                        <a14:brightnessContrast bright="17000"/>
                      </a14:imgEffect>
                    </a14:imgLayer>
                  </a14:imgProps>
                </a:ext>
              </a:extLst>
            </a:blip>
            <a:stretch>
              <a:fillRect t="-2222" b="-1111"/>
            </a:stretch>
          </a:blipFill>
          <a:effectLst>
            <a:softEdge rad="291798"/>
          </a:effectLst>
        </p:spPr>
        <p:txBody>
          <a:bodyPr/>
          <a:lstStyle/>
          <a:p>
            <a:endParaRPr lang="en-US"/>
          </a:p>
        </p:txBody>
      </p:sp>
    </p:spTree>
    <p:extLst>
      <p:ext uri="{BB962C8B-B14F-4D97-AF65-F5344CB8AC3E}">
        <p14:creationId xmlns:p14="http://schemas.microsoft.com/office/powerpoint/2010/main" val="163823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48" y="1502887"/>
            <a:ext cx="8369303" cy="4559303"/>
          </a:xfrm>
          <a:custGeom>
            <a:avLst/>
            <a:gdLst/>
            <a:ahLst/>
            <a:cxnLst/>
            <a:rect l="l" t="t" r="r" b="b"/>
            <a:pathLst>
              <a:path w="8369303" h="4559303">
                <a:moveTo>
                  <a:pt x="0" y="0"/>
                </a:moveTo>
                <a:lnTo>
                  <a:pt x="8369303" y="0"/>
                </a:lnTo>
                <a:lnTo>
                  <a:pt x="8369303" y="4559303"/>
                </a:lnTo>
                <a:lnTo>
                  <a:pt x="0" y="4559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790883" y="180673"/>
            <a:ext cx="7460885" cy="1230273"/>
          </a:xfrm>
          <a:prstGeom prst="rect">
            <a:avLst/>
          </a:prstGeom>
        </p:spPr>
        <p:txBody>
          <a:bodyPr lIns="0" tIns="0" rIns="0" bIns="0" rtlCol="0" anchor="t">
            <a:spAutoFit/>
          </a:bodyPr>
          <a:lstStyle/>
          <a:p>
            <a:pPr algn="l">
              <a:lnSpc>
                <a:spcPts val="5040"/>
              </a:lnSpc>
            </a:pPr>
            <a:r>
              <a:rPr lang="en-US" sz="3600" dirty="0">
                <a:solidFill>
                  <a:srgbClr val="002060"/>
                </a:solidFill>
                <a:latin typeface="Calibri (MS)"/>
                <a:ea typeface="Calibri (MS)"/>
                <a:cs typeface="Calibri (MS)"/>
                <a:sym typeface="Calibri (MS)"/>
              </a:rPr>
              <a:t>    </a:t>
            </a: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Treasurer’s Report</a:t>
            </a:r>
          </a:p>
          <a:p>
            <a:pPr algn="l">
              <a:lnSpc>
                <a:spcPts val="5040"/>
              </a:lnSpc>
            </a:pPr>
            <a:r>
              <a:rPr lang="en-US" sz="3600" dirty="0">
                <a:solidFill>
                  <a:srgbClr val="002060"/>
                </a:solidFill>
                <a:latin typeface="Times New Roman" panose="02020603050405020304" pitchFamily="18" charset="0"/>
                <a:ea typeface="Calibri (MS)"/>
                <a:cs typeface="Times New Roman" panose="02020603050405020304" pitchFamily="18" charset="0"/>
                <a:sym typeface="Calibri (MS)"/>
              </a:rPr>
              <a:t>				</a:t>
            </a:r>
            <a:r>
              <a:rPr lang="en-US" sz="2800" dirty="0">
                <a:solidFill>
                  <a:srgbClr val="002060"/>
                </a:solidFill>
                <a:latin typeface="Times New Roman" panose="02020603050405020304" pitchFamily="18" charset="0"/>
                <a:ea typeface="Calibri (MS)"/>
                <a:cs typeface="Times New Roman" panose="02020603050405020304" pitchFamily="18" charset="0"/>
                <a:sym typeface="Calibri (MS)"/>
              </a:rPr>
              <a:t>Janet Bevilacqua</a:t>
            </a:r>
          </a:p>
        </p:txBody>
      </p:sp>
      <p:sp>
        <p:nvSpPr>
          <p:cNvPr id="5" name="TextBox 5"/>
          <p:cNvSpPr txBox="1"/>
          <p:nvPr/>
        </p:nvSpPr>
        <p:spPr>
          <a:xfrm>
            <a:off x="548640" y="4234463"/>
            <a:ext cx="2536869" cy="432102"/>
          </a:xfrm>
          <a:prstGeom prst="rect">
            <a:avLst/>
          </a:prstGeom>
        </p:spPr>
        <p:txBody>
          <a:bodyPr lIns="0" tIns="0" rIns="0" bIns="0" rtlCol="0" anchor="t">
            <a:spAutoFit/>
          </a:bodyPr>
          <a:lstStyle/>
          <a:p>
            <a:pPr algn="l">
              <a:lnSpc>
                <a:spcPts val="3228"/>
              </a:lnSpc>
            </a:pPr>
            <a:r>
              <a:rPr lang="en-US" sz="2306">
                <a:solidFill>
                  <a:srgbClr val="002060"/>
                </a:solidFill>
                <a:latin typeface="Calibri (MS)"/>
                <a:ea typeface="Calibri (MS)"/>
                <a:cs typeface="Calibri (MS)"/>
                <a:sym typeface="Calibri (MS)"/>
              </a:rPr>
              <a:t>CURRENT LIABILITIES</a:t>
            </a:r>
          </a:p>
        </p:txBody>
      </p:sp>
      <p:sp>
        <p:nvSpPr>
          <p:cNvPr id="6" name="TextBox 6"/>
          <p:cNvSpPr txBox="1"/>
          <p:nvPr/>
        </p:nvSpPr>
        <p:spPr>
          <a:xfrm>
            <a:off x="548640" y="1582064"/>
            <a:ext cx="2912974" cy="385875"/>
          </a:xfrm>
          <a:prstGeom prst="rect">
            <a:avLst/>
          </a:prstGeom>
        </p:spPr>
        <p:txBody>
          <a:bodyPr wrap="square" lIns="0" tIns="0" rIns="0" bIns="0" rtlCol="0" anchor="t">
            <a:spAutoFit/>
          </a:bodyPr>
          <a:lstStyle/>
          <a:p>
            <a:pPr algn="l">
              <a:lnSpc>
                <a:spcPts val="3228"/>
              </a:lnSpc>
            </a:pPr>
            <a:r>
              <a:rPr lang="en-US" sz="2306" b="1" dirty="0">
                <a:solidFill>
                  <a:srgbClr val="FFFFFF"/>
                </a:solidFill>
                <a:latin typeface="Calibri (MS) Bold"/>
                <a:ea typeface="Calibri (MS) Bold"/>
                <a:cs typeface="Calibri (MS) Bold"/>
                <a:sym typeface="Calibri (MS) Bold"/>
              </a:rPr>
              <a:t>As of March 31, 2025</a:t>
            </a:r>
          </a:p>
        </p:txBody>
      </p:sp>
      <p:sp>
        <p:nvSpPr>
          <p:cNvPr id="7" name="TextBox 7"/>
          <p:cNvSpPr txBox="1"/>
          <p:nvPr/>
        </p:nvSpPr>
        <p:spPr>
          <a:xfrm>
            <a:off x="6838445" y="4234463"/>
            <a:ext cx="1391155" cy="385875"/>
          </a:xfrm>
          <a:prstGeom prst="rect">
            <a:avLst/>
          </a:prstGeom>
        </p:spPr>
        <p:txBody>
          <a:bodyPr wrap="square" lIns="0" tIns="0" rIns="0" bIns="0" rtlCol="0" anchor="t">
            <a:spAutoFit/>
          </a:bodyPr>
          <a:lstStyle/>
          <a:p>
            <a:pPr algn="l">
              <a:lnSpc>
                <a:spcPts val="3228"/>
              </a:lnSpc>
            </a:pPr>
            <a:r>
              <a:rPr lang="en-US" sz="2306" dirty="0">
                <a:solidFill>
                  <a:srgbClr val="002060"/>
                </a:solidFill>
                <a:latin typeface="Calibri (MS)"/>
                <a:ea typeface="Calibri (MS)"/>
                <a:cs typeface="Calibri (MS)"/>
                <a:sym typeface="Calibri (MS)"/>
              </a:rPr>
              <a:t>$192,452</a:t>
            </a:r>
          </a:p>
        </p:txBody>
      </p:sp>
      <p:sp>
        <p:nvSpPr>
          <p:cNvPr id="8" name="TextBox 8"/>
          <p:cNvSpPr txBox="1"/>
          <p:nvPr/>
        </p:nvSpPr>
        <p:spPr>
          <a:xfrm>
            <a:off x="548640" y="5119011"/>
            <a:ext cx="2279933" cy="431749"/>
          </a:xfrm>
          <a:prstGeom prst="rect">
            <a:avLst/>
          </a:prstGeom>
        </p:spPr>
        <p:txBody>
          <a:bodyPr lIns="0" tIns="0" rIns="0" bIns="0" rtlCol="0" anchor="t">
            <a:spAutoFit/>
          </a:bodyPr>
          <a:lstStyle/>
          <a:p>
            <a:pPr algn="l">
              <a:lnSpc>
                <a:spcPts val="3225"/>
              </a:lnSpc>
            </a:pPr>
            <a:r>
              <a:rPr lang="en-US" sz="2304">
                <a:solidFill>
                  <a:srgbClr val="002060"/>
                </a:solidFill>
                <a:latin typeface="Calibri (MS)"/>
                <a:ea typeface="Calibri (MS)"/>
                <a:cs typeface="Calibri (MS)"/>
                <a:sym typeface="Calibri (MS)"/>
              </a:rPr>
              <a:t>WORKING CAPITAL</a:t>
            </a:r>
          </a:p>
        </p:txBody>
      </p:sp>
      <p:sp>
        <p:nvSpPr>
          <p:cNvPr id="9" name="TextBox 9"/>
          <p:cNvSpPr txBox="1"/>
          <p:nvPr/>
        </p:nvSpPr>
        <p:spPr>
          <a:xfrm>
            <a:off x="548640" y="2228498"/>
            <a:ext cx="1467174" cy="669874"/>
          </a:xfrm>
          <a:prstGeom prst="rect">
            <a:avLst/>
          </a:prstGeom>
        </p:spPr>
        <p:txBody>
          <a:bodyPr lIns="0" tIns="0" rIns="0" bIns="0" rtlCol="0" anchor="t">
            <a:spAutoFit/>
          </a:bodyPr>
          <a:lstStyle/>
          <a:p>
            <a:pPr algn="l">
              <a:lnSpc>
                <a:spcPts val="5760"/>
              </a:lnSpc>
            </a:pPr>
            <a:r>
              <a:rPr lang="en-US" sz="2304" dirty="0">
                <a:solidFill>
                  <a:srgbClr val="002060"/>
                </a:solidFill>
                <a:latin typeface="Calibri (MS)"/>
                <a:ea typeface="Calibri (MS)"/>
                <a:cs typeface="Calibri (MS)"/>
                <a:sym typeface="Calibri (MS)"/>
              </a:rPr>
              <a:t>TOTAL</a:t>
            </a:r>
            <a:r>
              <a:rPr lang="en-US" sz="2304" dirty="0">
                <a:solidFill>
                  <a:srgbClr val="FFFFFF"/>
                </a:solidFill>
                <a:latin typeface="Calibri (MS)"/>
                <a:ea typeface="Calibri (MS)"/>
                <a:cs typeface="Calibri (MS)"/>
                <a:sym typeface="Calibri (MS)"/>
              </a:rPr>
              <a:t> </a:t>
            </a:r>
            <a:r>
              <a:rPr lang="en-US" sz="2304" dirty="0">
                <a:solidFill>
                  <a:srgbClr val="002060"/>
                </a:solidFill>
                <a:latin typeface="Calibri (MS)"/>
                <a:ea typeface="Calibri (MS)"/>
                <a:cs typeface="Calibri (MS)"/>
                <a:sym typeface="Calibri (MS)"/>
              </a:rPr>
              <a:t>CASH</a:t>
            </a:r>
          </a:p>
        </p:txBody>
      </p:sp>
      <p:sp>
        <p:nvSpPr>
          <p:cNvPr id="10" name="TextBox 10"/>
          <p:cNvSpPr txBox="1"/>
          <p:nvPr/>
        </p:nvSpPr>
        <p:spPr>
          <a:xfrm>
            <a:off x="548640" y="3112665"/>
            <a:ext cx="2912974" cy="669874"/>
          </a:xfrm>
          <a:prstGeom prst="rect">
            <a:avLst/>
          </a:prstGeom>
        </p:spPr>
        <p:txBody>
          <a:bodyPr lIns="0" tIns="0" rIns="0" bIns="0" rtlCol="0" anchor="t">
            <a:spAutoFit/>
          </a:bodyPr>
          <a:lstStyle/>
          <a:p>
            <a:pPr algn="l">
              <a:lnSpc>
                <a:spcPts val="5760"/>
              </a:lnSpc>
            </a:pPr>
            <a:r>
              <a:rPr lang="en-US" sz="2304">
                <a:solidFill>
                  <a:srgbClr val="002060"/>
                </a:solidFill>
                <a:latin typeface="Calibri (MS)"/>
                <a:ea typeface="Calibri (MS)"/>
                <a:cs typeface="Calibri (MS)"/>
                <a:sym typeface="Calibri (MS)"/>
              </a:rPr>
              <a:t>TOTAL CURRENT ASSETS</a:t>
            </a:r>
          </a:p>
        </p:txBody>
      </p:sp>
      <p:sp>
        <p:nvSpPr>
          <p:cNvPr id="11" name="TextBox 11"/>
          <p:cNvSpPr txBox="1"/>
          <p:nvPr/>
        </p:nvSpPr>
        <p:spPr>
          <a:xfrm>
            <a:off x="6838445" y="2228498"/>
            <a:ext cx="1130265" cy="635880"/>
          </a:xfrm>
          <a:prstGeom prst="rect">
            <a:avLst/>
          </a:prstGeom>
        </p:spPr>
        <p:txBody>
          <a:bodyPr lIns="0" tIns="0" rIns="0" bIns="0" rtlCol="0" anchor="t">
            <a:spAutoFit/>
          </a:bodyPr>
          <a:lstStyle/>
          <a:p>
            <a:pPr algn="l">
              <a:lnSpc>
                <a:spcPts val="5760"/>
              </a:lnSpc>
            </a:pPr>
            <a:r>
              <a:rPr lang="en-US" sz="2304" dirty="0">
                <a:solidFill>
                  <a:srgbClr val="002060"/>
                </a:solidFill>
                <a:latin typeface="Calibri (MS)"/>
                <a:ea typeface="Calibri (MS)"/>
                <a:cs typeface="Calibri (MS)"/>
                <a:sym typeface="Calibri (MS)"/>
              </a:rPr>
              <a:t>$429,349</a:t>
            </a:r>
          </a:p>
        </p:txBody>
      </p:sp>
      <p:sp>
        <p:nvSpPr>
          <p:cNvPr id="12" name="TextBox 12"/>
          <p:cNvSpPr txBox="1"/>
          <p:nvPr/>
        </p:nvSpPr>
        <p:spPr>
          <a:xfrm>
            <a:off x="6838445" y="3112665"/>
            <a:ext cx="1130265" cy="635880"/>
          </a:xfrm>
          <a:prstGeom prst="rect">
            <a:avLst/>
          </a:prstGeom>
        </p:spPr>
        <p:txBody>
          <a:bodyPr lIns="0" tIns="0" rIns="0" bIns="0" rtlCol="0" anchor="t">
            <a:spAutoFit/>
          </a:bodyPr>
          <a:lstStyle/>
          <a:p>
            <a:pPr algn="l">
              <a:lnSpc>
                <a:spcPts val="5760"/>
              </a:lnSpc>
            </a:pPr>
            <a:r>
              <a:rPr lang="en-US" sz="2304" dirty="0">
                <a:solidFill>
                  <a:srgbClr val="002060"/>
                </a:solidFill>
                <a:latin typeface="Calibri (MS)"/>
                <a:ea typeface="Calibri (MS)"/>
                <a:cs typeface="Calibri (MS)"/>
                <a:sym typeface="Calibri (MS)"/>
              </a:rPr>
              <a:t>$625,655</a:t>
            </a:r>
          </a:p>
        </p:txBody>
      </p:sp>
      <p:sp>
        <p:nvSpPr>
          <p:cNvPr id="13" name="TextBox 13"/>
          <p:cNvSpPr txBox="1"/>
          <p:nvPr/>
        </p:nvSpPr>
        <p:spPr>
          <a:xfrm>
            <a:off x="6838445" y="5119011"/>
            <a:ext cx="1130265" cy="385811"/>
          </a:xfrm>
          <a:prstGeom prst="rect">
            <a:avLst/>
          </a:prstGeom>
        </p:spPr>
        <p:txBody>
          <a:bodyPr lIns="0" tIns="0" rIns="0" bIns="0" rtlCol="0" anchor="t">
            <a:spAutoFit/>
          </a:bodyPr>
          <a:lstStyle/>
          <a:p>
            <a:pPr algn="l">
              <a:lnSpc>
                <a:spcPts val="3225"/>
              </a:lnSpc>
            </a:pPr>
            <a:r>
              <a:rPr lang="en-US" sz="2304" dirty="0">
                <a:solidFill>
                  <a:srgbClr val="002060"/>
                </a:solidFill>
                <a:latin typeface="Calibri (MS)"/>
                <a:ea typeface="Calibri (MS)"/>
                <a:cs typeface="Calibri (MS)"/>
                <a:sym typeface="Calibri (MS)"/>
              </a:rPr>
              <a:t>$433,203</a:t>
            </a:r>
          </a:p>
        </p:txBody>
      </p:sp>
      <p:pic>
        <p:nvPicPr>
          <p:cNvPr id="14" name="Picture 13">
            <a:extLst>
              <a:ext uri="{FF2B5EF4-FFF2-40B4-BE49-F238E27FC236}">
                <a16:creationId xmlns:a16="http://schemas.microsoft.com/office/drawing/2014/main" id="{3482B889-3B5B-B0A6-325D-3E099EAE34DA}"/>
              </a:ext>
            </a:extLst>
          </p:cNvPr>
          <p:cNvPicPr>
            <a:picLocks noChangeAspect="1"/>
          </p:cNvPicPr>
          <p:nvPr/>
        </p:nvPicPr>
        <p:blipFill>
          <a:blip r:embed="rId5">
            <a:alphaModFix/>
            <a:lum bright="-38000" contrast="45000"/>
          </a:blip>
          <a:srcRect/>
          <a:stretch/>
        </p:blipFill>
        <p:spPr>
          <a:xfrm>
            <a:off x="0" y="-40911"/>
            <a:ext cx="2286000" cy="1752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1D2F6B-88DA-4FB0-C695-3147C8A68E16}"/>
              </a:ext>
            </a:extLst>
          </p:cNvPr>
          <p:cNvSpPr txBox="1"/>
          <p:nvPr/>
        </p:nvSpPr>
        <p:spPr>
          <a:xfrm>
            <a:off x="2209800" y="304800"/>
            <a:ext cx="6858000" cy="669414"/>
          </a:xfrm>
          <a:prstGeom prst="rect">
            <a:avLst/>
          </a:prstGeom>
          <a:noFill/>
        </p:spPr>
        <p:txBody>
          <a:bodyPr wrap="square">
            <a:spAutoFit/>
          </a:bodyPr>
          <a:lstStyle/>
          <a:p>
            <a:pPr algn="l">
              <a:lnSpc>
                <a:spcPts val="5040"/>
              </a:lnSpc>
            </a:pPr>
            <a:r>
              <a:rPr lang="en-US" sz="3200" dirty="0">
                <a:solidFill>
                  <a:schemeClr val="tx2">
                    <a:lumMod val="75000"/>
                  </a:schemeClr>
                </a:solidFill>
                <a:latin typeface="Times New Roman" panose="02020603050405020304" pitchFamily="18" charset="0"/>
                <a:ea typeface="Calibri (MS)"/>
                <a:cs typeface="Times New Roman" panose="02020603050405020304" pitchFamily="18" charset="0"/>
                <a:sym typeface="Calibri (MS)"/>
              </a:rPr>
              <a:t>Finance Report –Ann Demopoulos</a:t>
            </a:r>
          </a:p>
        </p:txBody>
      </p:sp>
      <p:pic>
        <p:nvPicPr>
          <p:cNvPr id="4" name="Picture 3">
            <a:extLst>
              <a:ext uri="{FF2B5EF4-FFF2-40B4-BE49-F238E27FC236}">
                <a16:creationId xmlns:a16="http://schemas.microsoft.com/office/drawing/2014/main" id="{FC4A15FB-321D-B471-6EB2-6D7F42A77402}"/>
              </a:ext>
            </a:extLst>
          </p:cNvPr>
          <p:cNvPicPr>
            <a:picLocks noChangeAspect="1"/>
          </p:cNvPicPr>
          <p:nvPr/>
        </p:nvPicPr>
        <p:blipFill>
          <a:blip r:embed="rId2">
            <a:alphaModFix/>
            <a:lum bright="-38000" contrast="45000"/>
          </a:blip>
          <a:srcRect/>
          <a:stretch/>
        </p:blipFill>
        <p:spPr>
          <a:xfrm>
            <a:off x="0" y="-40911"/>
            <a:ext cx="2286000" cy="1752600"/>
          </a:xfrm>
          <a:prstGeom prst="rect">
            <a:avLst/>
          </a:prstGeom>
        </p:spPr>
      </p:pic>
      <p:sp>
        <p:nvSpPr>
          <p:cNvPr id="5" name="TextBox 4">
            <a:extLst>
              <a:ext uri="{FF2B5EF4-FFF2-40B4-BE49-F238E27FC236}">
                <a16:creationId xmlns:a16="http://schemas.microsoft.com/office/drawing/2014/main" id="{63A9CAB3-698C-CC32-BFC8-5E74D55BA7A1}"/>
              </a:ext>
            </a:extLst>
          </p:cNvPr>
          <p:cNvSpPr txBox="1"/>
          <p:nvPr/>
        </p:nvSpPr>
        <p:spPr>
          <a:xfrm>
            <a:off x="838200" y="1219200"/>
            <a:ext cx="7543800" cy="535531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Thank you to the Finance Committee: Chris-Elaine Santilli, Vice Chair;</a:t>
            </a:r>
          </a:p>
          <a:p>
            <a:r>
              <a:rPr lang="en-US" dirty="0">
                <a:latin typeface="Times New Roman" panose="02020603050405020304" pitchFamily="18" charset="0"/>
                <a:cs typeface="Times New Roman" panose="02020603050405020304" pitchFamily="18" charset="0"/>
              </a:rPr>
              <a:t>Janet Bevilaqua, Treasurer; Elizabeth Hulley, Assistant Treasurer; Kathleen</a:t>
            </a:r>
          </a:p>
          <a:p>
            <a:r>
              <a:rPr lang="en-US" dirty="0">
                <a:latin typeface="Times New Roman" panose="02020603050405020304" pitchFamily="18" charset="0"/>
                <a:cs typeface="Times New Roman" panose="02020603050405020304" pitchFamily="18" charset="0"/>
              </a:rPr>
              <a:t>Schwinger, President; Susan Grelick, President Elect; Tish Brady, Programs;</a:t>
            </a:r>
          </a:p>
          <a:p>
            <a:r>
              <a:rPr lang="en-US" dirty="0">
                <a:latin typeface="Times New Roman" panose="02020603050405020304" pitchFamily="18" charset="0"/>
                <a:cs typeface="Times New Roman" panose="02020603050405020304" pitchFamily="18" charset="0"/>
              </a:rPr>
              <a:t>Diane Burkholder, At Large; Mitzie Serafin, Recording Secretary; Barbara</a:t>
            </a:r>
          </a:p>
          <a:p>
            <a:r>
              <a:rPr lang="en-US" dirty="0">
                <a:latin typeface="Times New Roman" panose="02020603050405020304" pitchFamily="18" charset="0"/>
                <a:cs typeface="Times New Roman" panose="02020603050405020304" pitchFamily="18" charset="0"/>
              </a:rPr>
              <a:t>Arnold, Personnel and Erin Sullivan.</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Monthly review of budget versus actual expenditures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Monitored delinquent accounts and assisted with collection</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Made recommendations to the Board to remove members for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non-payment of dues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Worked with accounting firm for annual financial statements and tax returns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Our CPA Firm (</a:t>
            </a:r>
            <a:r>
              <a:rPr lang="en-US" dirty="0" err="1">
                <a:latin typeface="Times New Roman" panose="02020603050405020304" pitchFamily="18" charset="0"/>
                <a:cs typeface="Times New Roman" panose="02020603050405020304" pitchFamily="18" charset="0"/>
              </a:rPr>
              <a:t>Chiampou</a:t>
            </a:r>
            <a:r>
              <a:rPr lang="en-US" dirty="0">
                <a:latin typeface="Times New Roman" panose="02020603050405020304" pitchFamily="18" charset="0"/>
                <a:cs typeface="Times New Roman" panose="02020603050405020304" pitchFamily="18" charset="0"/>
              </a:rPr>
              <a:t> Travis) presented drafts of the financials and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tax return in September.</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Worked with Club Manager to create the budget for 2025– 2026.</a:t>
            </a:r>
          </a:p>
        </p:txBody>
      </p:sp>
    </p:spTree>
    <p:extLst>
      <p:ext uri="{BB962C8B-B14F-4D97-AF65-F5344CB8AC3E}">
        <p14:creationId xmlns:p14="http://schemas.microsoft.com/office/powerpoint/2010/main" val="3186387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354DC9D229CB4E877E279D3B9B13B1" ma:contentTypeVersion="18" ma:contentTypeDescription="Create a new document." ma:contentTypeScope="" ma:versionID="eae26d1fe8e936fa4d5d346f4b1bff6c">
  <xsd:schema xmlns:xsd="http://www.w3.org/2001/XMLSchema" xmlns:xs="http://www.w3.org/2001/XMLSchema" xmlns:p="http://schemas.microsoft.com/office/2006/metadata/properties" xmlns:ns2="a575691d-6c56-4cbe-8f06-0590000e14c3" xmlns:ns3="fe06e5f3-1e67-4932-85b6-6baec1c66c36" targetNamespace="http://schemas.microsoft.com/office/2006/metadata/properties" ma:root="true" ma:fieldsID="2e429c874da85e84a269ddc39102ffca" ns2:_="" ns3:_="">
    <xsd:import namespace="a575691d-6c56-4cbe-8f06-0590000e14c3"/>
    <xsd:import namespace="fe06e5f3-1e67-4932-85b6-6baec1c66c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5691d-6c56-4cbe-8f06-0590000e1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1ab919a0-919d-4a30-8ebe-049509c14010}" ma:internalName="TaxCatchAll" ma:showField="CatchAllData" ma:web="a575691d-6c56-4cbe-8f06-0590000e1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06e5f3-1e67-4932-85b6-6baec1c66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76fb68-8b2c-40f8-bb1f-36451c2241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06e5f3-1e67-4932-85b6-6baec1c66c36">
      <Terms xmlns="http://schemas.microsoft.com/office/infopath/2007/PartnerControls"/>
    </lcf76f155ced4ddcb4097134ff3c332f>
    <TaxCatchAll xmlns="a575691d-6c56-4cbe-8f06-0590000e14c3" xsi:nil="true"/>
  </documentManagement>
</p:properties>
</file>

<file path=customXml/itemProps1.xml><?xml version="1.0" encoding="utf-8"?>
<ds:datastoreItem xmlns:ds="http://schemas.openxmlformats.org/officeDocument/2006/customXml" ds:itemID="{C7BB52C5-6C77-4552-9A72-342CB9FA6F47}"/>
</file>

<file path=customXml/itemProps2.xml><?xml version="1.0" encoding="utf-8"?>
<ds:datastoreItem xmlns:ds="http://schemas.openxmlformats.org/officeDocument/2006/customXml" ds:itemID="{E6E5F192-2606-481A-AA5B-DF66F2C86699}"/>
</file>

<file path=customXml/itemProps3.xml><?xml version="1.0" encoding="utf-8"?>
<ds:datastoreItem xmlns:ds="http://schemas.openxmlformats.org/officeDocument/2006/customXml" ds:itemID="{1A56E0F5-20EF-46C9-9B33-06D8CB6269B9}"/>
</file>

<file path=docProps/app.xml><?xml version="1.0" encoding="utf-8"?>
<Properties xmlns="http://schemas.openxmlformats.org/officeDocument/2006/extended-properties" xmlns:vt="http://schemas.openxmlformats.org/officeDocument/2006/docPropsVTypes">
  <TotalTime>1078</TotalTime>
  <Words>5268</Words>
  <Application>Microsoft Office PowerPoint</Application>
  <PresentationFormat>On-screen Show (4:3)</PresentationFormat>
  <Paragraphs>727</Paragraphs>
  <Slides>73</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Helvetica Neue</vt:lpstr>
      <vt:lpstr>Symbol</vt:lpstr>
      <vt:lpstr>Wingdings</vt:lpstr>
      <vt:lpstr>Garamond</vt:lpstr>
      <vt:lpstr>Calibri</vt:lpstr>
      <vt:lpstr>Calibri (MS) Bold Italics</vt:lpstr>
      <vt:lpstr>Times New Roman</vt:lpstr>
      <vt:lpstr>Calibri Light</vt:lpstr>
      <vt:lpstr>Calibri (MS) Bold</vt:lpstr>
      <vt:lpstr>Aptos</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Report Ann Demopoulos</vt:lpstr>
      <vt:lpstr>Finance Report Ann Demopoulos</vt:lpstr>
      <vt:lpstr>PowerPoint Presentation</vt:lpstr>
      <vt:lpstr>PowerPoint Presentation</vt:lpstr>
      <vt:lpstr>PowerPoint Presentation</vt:lpstr>
      <vt:lpstr>PowerPoint Presentation</vt:lpstr>
      <vt:lpstr>PowerPoint Presentation</vt:lpstr>
      <vt:lpstr>PowerPoint Presentation</vt:lpstr>
      <vt:lpstr>Enrichment Committees</vt:lpstr>
      <vt:lpstr>PowerPoint Presentation</vt:lpstr>
      <vt:lpstr>General Programs  Special Event Committees</vt:lpstr>
      <vt:lpstr>PowerPoint Presentation</vt:lpstr>
      <vt:lpstr>Social Committees</vt:lpstr>
      <vt:lpstr>Social Committees</vt:lpstr>
      <vt:lpstr>PowerPoint Presentation</vt:lpstr>
      <vt:lpstr>PowerPoint Presentation</vt:lpstr>
      <vt:lpstr>PowerPoint Presentation</vt:lpstr>
      <vt:lpstr>General Programs </vt:lpstr>
      <vt:lpstr>PowerPoint Presentation</vt:lpstr>
      <vt:lpstr>PowerPoint Presentation</vt:lpstr>
      <vt:lpstr>PowerPoint Presentation</vt:lpstr>
      <vt:lpstr>PowerPoint Presentation</vt:lpstr>
      <vt:lpstr> Endowment Memorial Fund Committee Lee Grunert, Chair </vt:lpstr>
      <vt:lpstr>Endowment Memorial Fund Continued</vt:lpstr>
      <vt:lpstr>PowerPoint Presentation</vt:lpstr>
      <vt:lpstr>Endowment Memorial Fund Continued</vt:lpstr>
      <vt:lpstr>Endowment Memorial Fund Continued</vt:lpstr>
      <vt:lpstr>Endowment Memorial Fund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2024-2025 Board of Directors</vt:lpstr>
      <vt:lpstr>2024-2025  Board of Directors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Committee Chairs</vt:lpstr>
      <vt:lpstr>Committee Chairs</vt:lpstr>
      <vt:lpstr>Committee Chairs</vt:lpstr>
      <vt:lpstr>Committee Chairs</vt:lpstr>
      <vt:lpstr>Staff</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Meeting Presentation 2024 (2).pdf</dc:title>
  <cp:lastModifiedBy>TCC Buffalo</cp:lastModifiedBy>
  <cp:revision>58</cp:revision>
  <dcterms:created xsi:type="dcterms:W3CDTF">2006-08-16T00:00:00Z</dcterms:created>
  <dcterms:modified xsi:type="dcterms:W3CDTF">2025-04-29T14:18:01Z</dcterms:modified>
  <dc:identifier>DAGb0YXNLpI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0x01010049354DC9D229CB4E877E279D3B9B13B1</vt:lpwstr>
  </property>
</Properties>
</file>